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506202"/>
            <a:ext cx="8827770" cy="1702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993894"/>
            <a:ext cx="16256000" cy="257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7275613" y="9131882"/>
            <a:ext cx="297815" cy="24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264611" y="9007475"/>
            <a:ext cx="9525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#</a:t>
            </a:fld>
            <a:r>
              <a:rPr dirty="0" spc="360"/>
              <a:t>/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linkedin.com/in/adi-setiadi/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mailto:iamsetiadi88@gmail.com" TargetMode="External"/><Relationship Id="rId4" Type="http://schemas.openxmlformats.org/officeDocument/2006/relationships/hyperlink" Target="http://www.linkedin.com/in/adi-setiadi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3341" y="0"/>
              <a:ext cx="558465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5679093"/>
              <a:ext cx="12754610" cy="0"/>
            </a:xfrm>
            <a:custGeom>
              <a:avLst/>
              <a:gdLst/>
              <a:ahLst/>
              <a:cxnLst/>
              <a:rect l="l" t="t" r="r" b="b"/>
              <a:pathLst>
                <a:path w="12754610" h="0">
                  <a:moveTo>
                    <a:pt x="0" y="0"/>
                  </a:moveTo>
                  <a:lnTo>
                    <a:pt x="12754113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35593"/>
              <a:ext cx="3038474" cy="1790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PORTFOLIO.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3625" y="3226049"/>
            <a:ext cx="6430010" cy="66167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600"/>
              </a:spcBef>
            </a:pPr>
            <a:r>
              <a:rPr dirty="0" sz="2300" spc="135">
                <a:solidFill>
                  <a:srgbClr val="FFFFFF"/>
                </a:solidFill>
                <a:latin typeface="Microsoft Sans Serif"/>
                <a:cs typeface="Microsoft Sans Serif"/>
              </a:rPr>
              <a:t>ASSOCIATE </a:t>
            </a:r>
            <a:r>
              <a:rPr dirty="0" sz="2300" spc="70">
                <a:solidFill>
                  <a:srgbClr val="FFFFFF"/>
                </a:solidFill>
                <a:latin typeface="Microsoft Sans Serif"/>
                <a:cs typeface="Microsoft Sans Serif"/>
              </a:rPr>
              <a:t>PROFESIONAL </a:t>
            </a:r>
            <a:r>
              <a:rPr dirty="0" sz="2300" spc="-40">
                <a:solidFill>
                  <a:srgbClr val="FFFFFF"/>
                </a:solidFill>
                <a:latin typeface="Microsoft Sans Serif"/>
                <a:cs typeface="Microsoft Sans Serif"/>
              </a:rPr>
              <a:t>| </a:t>
            </a:r>
            <a:r>
              <a:rPr dirty="0" sz="2300" spc="75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dirty="0" sz="2300" spc="-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Microsoft Sans Serif"/>
                <a:cs typeface="Microsoft Sans Serif"/>
              </a:rPr>
              <a:t>EXCELLENCE</a:t>
            </a:r>
            <a:r>
              <a:rPr dirty="0" sz="23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Microsoft Sans Serif"/>
                <a:cs typeface="Microsoft Sans Serif"/>
              </a:rPr>
              <a:t>|</a:t>
            </a:r>
            <a:r>
              <a:rPr dirty="0" sz="23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300" spc="60">
                <a:solidFill>
                  <a:srgbClr val="FFFFFF"/>
                </a:solidFill>
                <a:latin typeface="Microsoft Sans Serif"/>
                <a:cs typeface="Microsoft Sans Serif"/>
              </a:rPr>
              <a:t> ANALYST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8253965"/>
            <a:ext cx="4612640" cy="12807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500" spc="11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3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65">
                <a:solidFill>
                  <a:srgbClr val="FFFFFF"/>
                </a:solidFill>
                <a:latin typeface="Microsoft Sans Serif"/>
                <a:cs typeface="Microsoft Sans Serif"/>
              </a:rPr>
              <a:t>Adi</a:t>
            </a:r>
            <a:r>
              <a:rPr dirty="0" sz="3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60">
                <a:solidFill>
                  <a:srgbClr val="FFFFFF"/>
                </a:solidFill>
                <a:latin typeface="Microsoft Sans Serif"/>
                <a:cs typeface="Microsoft Sans Serif"/>
              </a:rPr>
              <a:t>Setiadi</a:t>
            </a:r>
            <a:endParaRPr sz="3500">
              <a:latin typeface="Microsoft Sans Serif"/>
              <a:cs typeface="Microsoft Sans Serif"/>
            </a:endParaRPr>
          </a:p>
          <a:p>
            <a:pPr marL="12700" marR="5080">
              <a:lnSpc>
                <a:spcPts val="2370"/>
              </a:lnSpc>
              <a:spcBef>
                <a:spcPts val="434"/>
              </a:spcBef>
            </a:pPr>
            <a:r>
              <a:rPr dirty="0" sz="2000" spc="175">
                <a:solidFill>
                  <a:srgbClr val="FFFFFF"/>
                </a:solidFill>
                <a:latin typeface="Microsoft Sans Serif"/>
                <a:cs typeface="Microsoft Sans Serif"/>
              </a:rPr>
              <a:t>iamsetiadi88@gmail.com </a:t>
            </a:r>
            <a:r>
              <a:rPr dirty="0" sz="2000" spc="1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Microsoft Sans Serif"/>
                <a:cs typeface="Microsoft Sans Serif"/>
              </a:rPr>
              <a:t>https://</a:t>
            </a:r>
            <a:r>
              <a:rPr dirty="0" sz="2000" spc="35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www.linkedin.com/in/adi-setiadi/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164025"/>
            <a:ext cx="12822555" cy="1784350"/>
          </a:xfrm>
          <a:custGeom>
            <a:avLst/>
            <a:gdLst/>
            <a:ahLst/>
            <a:cxnLst/>
            <a:rect l="l" t="t" r="r" b="b"/>
            <a:pathLst>
              <a:path w="12822555" h="1784350">
                <a:moveTo>
                  <a:pt x="0" y="1784151"/>
                </a:moveTo>
                <a:lnTo>
                  <a:pt x="12822007" y="1784151"/>
                </a:lnTo>
                <a:lnTo>
                  <a:pt x="12822007" y="0"/>
                </a:lnTo>
                <a:lnTo>
                  <a:pt x="0" y="0"/>
                </a:lnTo>
                <a:lnTo>
                  <a:pt x="0" y="1784151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822007" y="3"/>
            <a:ext cx="5454015" cy="10287000"/>
            <a:chOff x="12822007" y="3"/>
            <a:chExt cx="5454015" cy="10287000"/>
          </a:xfrm>
        </p:grpSpPr>
        <p:sp>
          <p:nvSpPr>
            <p:cNvPr id="4" name="object 4"/>
            <p:cNvSpPr/>
            <p:nvPr/>
          </p:nvSpPr>
          <p:spPr>
            <a:xfrm>
              <a:off x="17957945" y="8164025"/>
              <a:ext cx="318135" cy="1784350"/>
            </a:xfrm>
            <a:custGeom>
              <a:avLst/>
              <a:gdLst/>
              <a:ahLst/>
              <a:cxnLst/>
              <a:rect l="l" t="t" r="r" b="b"/>
              <a:pathLst>
                <a:path w="318134" h="1784350">
                  <a:moveTo>
                    <a:pt x="0" y="1784151"/>
                  </a:moveTo>
                  <a:lnTo>
                    <a:pt x="317551" y="1784151"/>
                  </a:lnTo>
                  <a:lnTo>
                    <a:pt x="317551" y="0"/>
                  </a:lnTo>
                  <a:lnTo>
                    <a:pt x="0" y="0"/>
                  </a:lnTo>
                  <a:lnTo>
                    <a:pt x="0" y="1784151"/>
                  </a:lnTo>
                  <a:close/>
                </a:path>
              </a:pathLst>
            </a:custGeom>
            <a:solidFill>
              <a:srgbClr val="0F0F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22007" y="3"/>
              <a:ext cx="5136515" cy="10287000"/>
            </a:xfrm>
            <a:custGeom>
              <a:avLst/>
              <a:gdLst/>
              <a:ahLst/>
              <a:cxnLst/>
              <a:rect l="l" t="t" r="r" b="b"/>
              <a:pathLst>
                <a:path w="5136515" h="10287000">
                  <a:moveTo>
                    <a:pt x="5135937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286996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542" y="2187749"/>
            <a:ext cx="11687174" cy="6800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00076" y="0"/>
            <a:ext cx="8979535" cy="18078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700" spc="894">
                <a:solidFill>
                  <a:srgbClr val="0F0F0C"/>
                </a:solidFill>
                <a:latin typeface="Trebuchet MS"/>
                <a:cs typeface="Trebuchet MS"/>
              </a:rPr>
              <a:t>PORT</a:t>
            </a:r>
            <a:r>
              <a:rPr dirty="0" sz="11700" spc="894">
                <a:latin typeface="Trebuchet MS"/>
                <a:cs typeface="Trebuchet MS"/>
              </a:rPr>
              <a:t>FOLIO</a:t>
            </a:r>
            <a:endParaRPr sz="1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64611" y="9007478"/>
            <a:ext cx="84836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600" spc="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3600" spc="765" b="1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3600" spc="40" b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>
                <a:solidFill>
                  <a:srgbClr val="FFFFFF"/>
                </a:solidFill>
              </a:rPr>
              <a:t>1</a:t>
            </a:r>
            <a:r>
              <a:rPr dirty="0" spc="13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76586" y="2277897"/>
            <a:ext cx="4707255" cy="2454275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~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2400" spc="-5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400" spc="39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2400" spc="39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140" y="0"/>
            <a:ext cx="5136515" cy="10041255"/>
          </a:xfrm>
          <a:custGeom>
            <a:avLst/>
            <a:gdLst/>
            <a:ahLst/>
            <a:cxnLst/>
            <a:rect l="l" t="t" r="r" b="b"/>
            <a:pathLst>
              <a:path w="5136515" h="10041255">
                <a:moveTo>
                  <a:pt x="5135937" y="10041103"/>
                </a:moveTo>
                <a:lnTo>
                  <a:pt x="0" y="10041103"/>
                </a:lnTo>
                <a:lnTo>
                  <a:pt x="0" y="0"/>
                </a:lnTo>
                <a:lnTo>
                  <a:pt x="5135937" y="0"/>
                </a:lnTo>
                <a:lnTo>
                  <a:pt x="5135937" y="10041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807" y="2028711"/>
            <a:ext cx="11687174" cy="6800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97" y="0"/>
            <a:ext cx="5124449" cy="5143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07299" y="0"/>
            <a:ext cx="8521065" cy="17164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100" spc="710">
                <a:latin typeface="Trebuchet MS"/>
                <a:cs typeface="Trebuchet MS"/>
              </a:rPr>
              <a:t>P</a:t>
            </a:r>
            <a:r>
              <a:rPr dirty="0" sz="11100" spc="965">
                <a:latin typeface="Trebuchet MS"/>
                <a:cs typeface="Trebuchet MS"/>
              </a:rPr>
              <a:t>O</a:t>
            </a:r>
            <a:r>
              <a:rPr dirty="0" sz="11100" spc="700">
                <a:latin typeface="Trebuchet MS"/>
                <a:cs typeface="Trebuchet MS"/>
              </a:rPr>
              <a:t>R</a:t>
            </a:r>
            <a:r>
              <a:rPr dirty="0" sz="11100" spc="480">
                <a:latin typeface="Trebuchet MS"/>
                <a:cs typeface="Trebuchet MS"/>
              </a:rPr>
              <a:t>T</a:t>
            </a:r>
            <a:r>
              <a:rPr dirty="0" sz="11100" spc="380">
                <a:latin typeface="Trebuchet MS"/>
                <a:cs typeface="Trebuchet MS"/>
              </a:rPr>
              <a:t>F</a:t>
            </a:r>
            <a:r>
              <a:rPr dirty="0" sz="11100" spc="965">
                <a:latin typeface="Trebuchet MS"/>
                <a:cs typeface="Trebuchet MS"/>
              </a:rPr>
              <a:t>O</a:t>
            </a:r>
            <a:r>
              <a:rPr dirty="0" sz="11100" spc="-140">
                <a:latin typeface="Trebuchet MS"/>
                <a:cs typeface="Trebuchet MS"/>
              </a:rPr>
              <a:t>L</a:t>
            </a:r>
            <a:r>
              <a:rPr dirty="0" sz="11100" spc="2605">
                <a:latin typeface="Trebuchet MS"/>
                <a:cs typeface="Trebuchet MS"/>
              </a:rPr>
              <a:t>I</a:t>
            </a:r>
            <a:r>
              <a:rPr dirty="0" sz="11100" spc="969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600" spc="150" b="1">
                <a:latin typeface="Trebuchet MS"/>
                <a:cs typeface="Trebuchet MS"/>
              </a:rPr>
              <a:t>1</a:t>
            </a:r>
            <a:r>
              <a:rPr dirty="0" sz="3600" spc="150" b="1">
                <a:latin typeface="Trebuchet MS"/>
                <a:cs typeface="Trebuchet MS"/>
              </a:rPr>
              <a:t>1</a:t>
            </a:r>
            <a:r>
              <a:rPr dirty="0" sz="3600" spc="150" b="1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000" y="5669258"/>
            <a:ext cx="4486275" cy="342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620">
              <a:lnSpc>
                <a:spcPct val="132800"/>
              </a:lnSpc>
              <a:spcBef>
                <a:spcPts val="100"/>
              </a:spcBef>
            </a:pPr>
            <a:r>
              <a:rPr dirty="0" sz="2400" spc="204">
                <a:solidFill>
                  <a:srgbClr val="0F0F0C"/>
                </a:solidFill>
                <a:latin typeface="Tahoma"/>
                <a:cs typeface="Tahoma"/>
              </a:rPr>
              <a:t>CTP</a:t>
            </a:r>
            <a:r>
              <a:rPr dirty="0" sz="2400" spc="21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90">
                <a:solidFill>
                  <a:srgbClr val="0F0F0C"/>
                </a:solidFill>
                <a:latin typeface="Tahoma"/>
                <a:cs typeface="Tahoma"/>
              </a:rPr>
              <a:t>Operation</a:t>
            </a:r>
            <a:r>
              <a:rPr dirty="0" sz="2400" spc="9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120">
                <a:solidFill>
                  <a:srgbClr val="0F0F0C"/>
                </a:solidFill>
                <a:latin typeface="Tahoma"/>
                <a:cs typeface="Tahoma"/>
              </a:rPr>
              <a:t>Excellence</a:t>
            </a:r>
            <a:r>
              <a:rPr dirty="0" sz="2400" spc="12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245">
                <a:solidFill>
                  <a:srgbClr val="0F0F0C"/>
                </a:solidFill>
                <a:latin typeface="Tahoma"/>
                <a:cs typeface="Tahoma"/>
              </a:rPr>
              <a:t>- </a:t>
            </a:r>
            <a:r>
              <a:rPr dirty="0" sz="2400" spc="-73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150">
                <a:solidFill>
                  <a:srgbClr val="0F0F0C"/>
                </a:solidFill>
                <a:latin typeface="Tahoma"/>
                <a:cs typeface="Tahoma"/>
              </a:rPr>
              <a:t>P</a:t>
            </a:r>
            <a:r>
              <a:rPr dirty="0" sz="2400" spc="50">
                <a:solidFill>
                  <a:srgbClr val="0F0F0C"/>
                </a:solidFill>
                <a:latin typeface="Tahoma"/>
                <a:cs typeface="Tahoma"/>
              </a:rPr>
              <a:t>r</a:t>
            </a:r>
            <a:r>
              <a:rPr dirty="0" sz="2400" spc="125">
                <a:solidFill>
                  <a:srgbClr val="0F0F0C"/>
                </a:solidFill>
                <a:latin typeface="Tahoma"/>
                <a:cs typeface="Tahoma"/>
              </a:rPr>
              <a:t>o</a:t>
            </a:r>
            <a:r>
              <a:rPr dirty="0" sz="2400" spc="150">
                <a:solidFill>
                  <a:srgbClr val="0F0F0C"/>
                </a:solidFill>
                <a:latin typeface="Tahoma"/>
                <a:cs typeface="Tahoma"/>
              </a:rPr>
              <a:t>d</a:t>
            </a:r>
            <a:r>
              <a:rPr dirty="0" sz="2400" spc="60">
                <a:solidFill>
                  <a:srgbClr val="0F0F0C"/>
                </a:solidFill>
                <a:latin typeface="Tahoma"/>
                <a:cs typeface="Tahoma"/>
              </a:rPr>
              <a:t>u</a:t>
            </a:r>
            <a:r>
              <a:rPr dirty="0" sz="2400" spc="275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dirty="0" sz="2400" spc="130">
                <a:solidFill>
                  <a:srgbClr val="0F0F0C"/>
                </a:solidFill>
                <a:latin typeface="Tahoma"/>
                <a:cs typeface="Tahoma"/>
              </a:rPr>
              <a:t>t</a:t>
            </a:r>
            <a:r>
              <a:rPr dirty="0" sz="2400" spc="-10">
                <a:solidFill>
                  <a:srgbClr val="0F0F0C"/>
                </a:solidFill>
                <a:latin typeface="Tahoma"/>
                <a:cs typeface="Tahoma"/>
              </a:rPr>
              <a:t>i</a:t>
            </a:r>
            <a:r>
              <a:rPr dirty="0" sz="2400" spc="125">
                <a:solidFill>
                  <a:srgbClr val="0F0F0C"/>
                </a:solidFill>
                <a:latin typeface="Tahoma"/>
                <a:cs typeface="Tahoma"/>
              </a:rPr>
              <a:t>o</a:t>
            </a:r>
            <a:r>
              <a:rPr dirty="0" sz="2400" spc="65">
                <a:solidFill>
                  <a:srgbClr val="0F0F0C"/>
                </a:solidFill>
                <a:latin typeface="Tahoma"/>
                <a:cs typeface="Tahoma"/>
              </a:rPr>
              <a:t>n</a:t>
            </a:r>
            <a:r>
              <a:rPr dirty="0" sz="2400" spc="-21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15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dirty="0" sz="2400" spc="130">
                <a:solidFill>
                  <a:srgbClr val="0F0F0C"/>
                </a:solidFill>
                <a:latin typeface="Tahoma"/>
                <a:cs typeface="Tahoma"/>
              </a:rPr>
              <a:t>x</a:t>
            </a:r>
            <a:r>
              <a:rPr dirty="0" sz="2400" spc="275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dirty="0" sz="2400" spc="11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dirty="0" sz="2400" spc="-20">
                <a:solidFill>
                  <a:srgbClr val="0F0F0C"/>
                </a:solidFill>
                <a:latin typeface="Tahoma"/>
                <a:cs typeface="Tahoma"/>
              </a:rPr>
              <a:t>ll</a:t>
            </a:r>
            <a:r>
              <a:rPr dirty="0" sz="2400" spc="11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dirty="0" sz="2400" spc="60">
                <a:solidFill>
                  <a:srgbClr val="0F0F0C"/>
                </a:solidFill>
                <a:latin typeface="Tahoma"/>
                <a:cs typeface="Tahoma"/>
              </a:rPr>
              <a:t>n</a:t>
            </a:r>
            <a:r>
              <a:rPr dirty="0" sz="2400" spc="275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dirty="0" sz="2400" spc="114">
                <a:solidFill>
                  <a:srgbClr val="0F0F0C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ahoma"/>
              <a:cs typeface="Tahoma"/>
            </a:endParaRPr>
          </a:p>
          <a:p>
            <a:pPr algn="just" marL="12700" marR="5080">
              <a:lnSpc>
                <a:spcPct val="132800"/>
              </a:lnSpc>
            </a:pPr>
            <a:r>
              <a:rPr dirty="0" sz="2400" spc="60">
                <a:solidFill>
                  <a:srgbClr val="0F0F0C"/>
                </a:solidFill>
                <a:latin typeface="Tahoma"/>
                <a:cs typeface="Tahoma"/>
              </a:rPr>
              <a:t>Handling</a:t>
            </a:r>
            <a:r>
              <a:rPr dirty="0" sz="2400" spc="6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270">
                <a:solidFill>
                  <a:srgbClr val="0F0F0C"/>
                </a:solidFill>
                <a:latin typeface="Tahoma"/>
                <a:cs typeface="Tahoma"/>
              </a:rPr>
              <a:t>30 </a:t>
            </a:r>
            <a:r>
              <a:rPr dirty="0" sz="2400" spc="120">
                <a:solidFill>
                  <a:srgbClr val="0F0F0C"/>
                </a:solidFill>
                <a:latin typeface="Tahoma"/>
                <a:cs typeface="Tahoma"/>
              </a:rPr>
              <a:t>Estate </a:t>
            </a:r>
            <a:r>
              <a:rPr dirty="0" sz="2400" spc="100">
                <a:solidFill>
                  <a:srgbClr val="0F0F0C"/>
                </a:solidFill>
                <a:latin typeface="Tahoma"/>
                <a:cs typeface="Tahoma"/>
              </a:rPr>
              <a:t>Manager </a:t>
            </a:r>
            <a:r>
              <a:rPr dirty="0" sz="2400" spc="10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0F0F0C"/>
                </a:solidFill>
                <a:latin typeface="Tahoma"/>
                <a:cs typeface="Tahoma"/>
              </a:rPr>
              <a:t>ranking</a:t>
            </a:r>
            <a:r>
              <a:rPr dirty="0" sz="2400" spc="8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85">
                <a:solidFill>
                  <a:srgbClr val="0F0F0C"/>
                </a:solidFill>
                <a:latin typeface="Tahoma"/>
                <a:cs typeface="Tahoma"/>
              </a:rPr>
              <a:t>using  </a:t>
            </a:r>
            <a:r>
              <a:rPr dirty="0" sz="2400" spc="135">
                <a:solidFill>
                  <a:srgbClr val="0F0F0C"/>
                </a:solidFill>
                <a:latin typeface="Tahoma"/>
                <a:cs typeface="Tahoma"/>
              </a:rPr>
              <a:t>Op-Excellence </a:t>
            </a:r>
            <a:r>
              <a:rPr dirty="0" sz="2400" spc="-73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130">
                <a:solidFill>
                  <a:srgbClr val="0F0F0C"/>
                </a:solidFill>
                <a:latin typeface="Tahoma"/>
                <a:cs typeface="Tahoma"/>
              </a:rPr>
              <a:t>to decide </a:t>
            </a:r>
            <a:r>
              <a:rPr dirty="0" sz="2400" spc="155">
                <a:solidFill>
                  <a:srgbClr val="0F0F0C"/>
                </a:solidFill>
                <a:latin typeface="Tahoma"/>
                <a:cs typeface="Tahoma"/>
              </a:rPr>
              <a:t>mtd </a:t>
            </a:r>
            <a:r>
              <a:rPr dirty="0" sz="2400" spc="130">
                <a:solidFill>
                  <a:srgbClr val="0F0F0C"/>
                </a:solidFill>
                <a:latin typeface="Tahoma"/>
                <a:cs typeface="Tahoma"/>
              </a:rPr>
              <a:t>to </a:t>
            </a:r>
            <a:r>
              <a:rPr dirty="0" sz="2400" spc="140">
                <a:solidFill>
                  <a:srgbClr val="0F0F0C"/>
                </a:solidFill>
                <a:latin typeface="Tahoma"/>
                <a:cs typeface="Tahoma"/>
              </a:rPr>
              <a:t>ytd </a:t>
            </a:r>
            <a:r>
              <a:rPr dirty="0" sz="2400" spc="100">
                <a:solidFill>
                  <a:srgbClr val="0F0F0C"/>
                </a:solidFill>
                <a:latin typeface="Tahoma"/>
                <a:cs typeface="Tahoma"/>
              </a:rPr>
              <a:t>Manager </a:t>
            </a:r>
            <a:r>
              <a:rPr dirty="0" sz="2400" spc="-735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0F0F0C"/>
                </a:solidFill>
                <a:latin typeface="Tahoma"/>
                <a:cs typeface="Tahoma"/>
              </a:rPr>
              <a:t>Ranking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8674" y="0"/>
            <a:ext cx="4436745" cy="10271125"/>
          </a:xfrm>
          <a:custGeom>
            <a:avLst/>
            <a:gdLst/>
            <a:ahLst/>
            <a:cxnLst/>
            <a:rect l="l" t="t" r="r" b="b"/>
            <a:pathLst>
              <a:path w="4436744" h="10271125">
                <a:moveTo>
                  <a:pt x="4436268" y="10270925"/>
                </a:moveTo>
                <a:lnTo>
                  <a:pt x="0" y="10270925"/>
                </a:lnTo>
                <a:lnTo>
                  <a:pt x="0" y="0"/>
                </a:lnTo>
                <a:lnTo>
                  <a:pt x="4436268" y="0"/>
                </a:lnTo>
                <a:lnTo>
                  <a:pt x="4436268" y="10270925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7" y="1297478"/>
            <a:ext cx="13230224" cy="7696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4008" y="0"/>
            <a:ext cx="8521065" cy="17164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100" spc="710">
                <a:solidFill>
                  <a:srgbClr val="0F0F0C"/>
                </a:solidFill>
                <a:latin typeface="Trebuchet MS"/>
                <a:cs typeface="Trebuchet MS"/>
              </a:rPr>
              <a:t>P</a:t>
            </a:r>
            <a:r>
              <a:rPr dirty="0" sz="11100" spc="965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dirty="0" sz="11100" spc="700">
                <a:solidFill>
                  <a:srgbClr val="0F0F0C"/>
                </a:solidFill>
                <a:latin typeface="Trebuchet MS"/>
                <a:cs typeface="Trebuchet MS"/>
              </a:rPr>
              <a:t>R</a:t>
            </a:r>
            <a:r>
              <a:rPr dirty="0" sz="11100" spc="48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dirty="0" sz="11100" spc="380">
                <a:solidFill>
                  <a:srgbClr val="0F0F0C"/>
                </a:solidFill>
                <a:latin typeface="Trebuchet MS"/>
                <a:cs typeface="Trebuchet MS"/>
              </a:rPr>
              <a:t>F</a:t>
            </a:r>
            <a:r>
              <a:rPr dirty="0" sz="11100" spc="965">
                <a:latin typeface="Trebuchet MS"/>
                <a:cs typeface="Trebuchet MS"/>
              </a:rPr>
              <a:t>O</a:t>
            </a:r>
            <a:r>
              <a:rPr dirty="0" sz="11100" spc="-140">
                <a:latin typeface="Trebuchet MS"/>
                <a:cs typeface="Trebuchet MS"/>
              </a:rPr>
              <a:t>L</a:t>
            </a:r>
            <a:r>
              <a:rPr dirty="0" sz="11100" spc="2605">
                <a:latin typeface="Trebuchet MS"/>
                <a:cs typeface="Trebuchet MS"/>
              </a:rPr>
              <a:t>I</a:t>
            </a:r>
            <a:r>
              <a:rPr dirty="0" sz="11100" spc="969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600" spc="150" b="1">
                <a:latin typeface="Trebuchet MS"/>
                <a:cs typeface="Trebuchet MS"/>
              </a:rPr>
              <a:t>1</a:t>
            </a:r>
            <a:r>
              <a:rPr dirty="0" sz="3600" spc="150" b="1">
                <a:latin typeface="Trebuchet MS"/>
                <a:cs typeface="Trebuchet MS"/>
              </a:rPr>
              <a:t>2</a:t>
            </a:r>
            <a:r>
              <a:rPr dirty="0" sz="3600" spc="150" b="1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7228" y="3761268"/>
            <a:ext cx="3850640" cy="3305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400" spc="2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ahoma"/>
              <a:cs typeface="Tahoma"/>
            </a:endParaRPr>
          </a:p>
          <a:p>
            <a:pPr marL="12700" marR="5080">
              <a:lnSpc>
                <a:spcPct val="132800"/>
              </a:lnSpc>
            </a:pP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400" spc="2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6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1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2400" spc="114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18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12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2400" spc="26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15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6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114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1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5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6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27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400" spc="-2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36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18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1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400" spc="-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00" spc="1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13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400" spc="1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spc="15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1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1"/>
            <a:ext cx="17256760" cy="10287000"/>
            <a:chOff x="1028700" y="1"/>
            <a:chExt cx="17256760" cy="10287000"/>
          </a:xfrm>
        </p:grpSpPr>
        <p:sp>
          <p:nvSpPr>
            <p:cNvPr id="5" name="object 5"/>
            <p:cNvSpPr/>
            <p:nvPr/>
          </p:nvSpPr>
          <p:spPr>
            <a:xfrm>
              <a:off x="12450746" y="1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5834657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1028699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00" y="7149820"/>
              <a:ext cx="14821535" cy="0"/>
            </a:xfrm>
            <a:custGeom>
              <a:avLst/>
              <a:gdLst/>
              <a:ahLst/>
              <a:cxnLst/>
              <a:rect l="l" t="t" r="r" b="b"/>
              <a:pathLst>
                <a:path w="14821535" h="0">
                  <a:moveTo>
                    <a:pt x="0" y="0"/>
                  </a:moveTo>
                  <a:lnTo>
                    <a:pt x="14821005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6171" y="580147"/>
              <a:ext cx="4371172" cy="51181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993894"/>
            <a:ext cx="7676515" cy="257048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7334"/>
              </a:lnSpc>
              <a:spcBef>
                <a:spcPts val="120"/>
              </a:spcBef>
            </a:pPr>
            <a:r>
              <a:rPr dirty="0" sz="6350" spc="150" b="0">
                <a:latin typeface="Tahoma"/>
                <a:cs typeface="Tahoma"/>
              </a:rPr>
              <a:t>L</a:t>
            </a:r>
            <a:r>
              <a:rPr dirty="0" sz="6350" spc="415" b="0">
                <a:latin typeface="Tahoma"/>
                <a:cs typeface="Tahoma"/>
              </a:rPr>
              <a:t>E</a:t>
            </a:r>
            <a:r>
              <a:rPr dirty="0" sz="6350" spc="280" b="0">
                <a:latin typeface="Tahoma"/>
                <a:cs typeface="Tahoma"/>
              </a:rPr>
              <a:t>T</a:t>
            </a:r>
            <a:r>
              <a:rPr dirty="0" sz="6350" spc="-540" b="0">
                <a:latin typeface="Tahoma"/>
                <a:cs typeface="Tahoma"/>
              </a:rPr>
              <a:t>'</a:t>
            </a:r>
            <a:r>
              <a:rPr dirty="0" sz="6350" spc="650" b="0">
                <a:latin typeface="Tahoma"/>
                <a:cs typeface="Tahoma"/>
              </a:rPr>
              <a:t>S</a:t>
            </a:r>
            <a:r>
              <a:rPr dirty="0" sz="6350" spc="-555" b="0">
                <a:latin typeface="Tahoma"/>
                <a:cs typeface="Tahoma"/>
              </a:rPr>
              <a:t> </a:t>
            </a:r>
            <a:r>
              <a:rPr dirty="0" sz="6350" spc="630" b="0">
                <a:latin typeface="Tahoma"/>
                <a:cs typeface="Tahoma"/>
              </a:rPr>
              <a:t>W</a:t>
            </a:r>
            <a:r>
              <a:rPr dirty="0" sz="6350" spc="425" b="0">
                <a:latin typeface="Tahoma"/>
                <a:cs typeface="Tahoma"/>
              </a:rPr>
              <a:t>O</a:t>
            </a:r>
            <a:r>
              <a:rPr dirty="0" sz="6350" spc="175" b="0">
                <a:latin typeface="Tahoma"/>
                <a:cs typeface="Tahoma"/>
              </a:rPr>
              <a:t>R</a:t>
            </a:r>
            <a:r>
              <a:rPr dirty="0" sz="6350" spc="515" b="0">
                <a:latin typeface="Tahoma"/>
                <a:cs typeface="Tahoma"/>
              </a:rPr>
              <a:t>K</a:t>
            </a:r>
            <a:endParaRPr sz="6350">
              <a:latin typeface="Tahoma"/>
              <a:cs typeface="Tahoma"/>
            </a:endParaRPr>
          </a:p>
          <a:p>
            <a:pPr marL="12700">
              <a:lnSpc>
                <a:spcPts val="12675"/>
              </a:lnSpc>
            </a:pPr>
            <a:r>
              <a:rPr dirty="0" sz="10800" spc="495">
                <a:latin typeface="Trebuchet MS"/>
                <a:cs typeface="Trebuchet MS"/>
              </a:rPr>
              <a:t>T</a:t>
            </a:r>
            <a:r>
              <a:rPr dirty="0" sz="10800" spc="969">
                <a:latin typeface="Trebuchet MS"/>
                <a:cs typeface="Trebuchet MS"/>
              </a:rPr>
              <a:t>O</a:t>
            </a:r>
            <a:r>
              <a:rPr dirty="0" sz="10800" spc="1315">
                <a:latin typeface="Trebuchet MS"/>
                <a:cs typeface="Trebuchet MS"/>
              </a:rPr>
              <a:t>G</a:t>
            </a:r>
            <a:r>
              <a:rPr dirty="0" sz="10800" spc="710">
                <a:latin typeface="Trebuchet MS"/>
                <a:cs typeface="Trebuchet MS"/>
              </a:rPr>
              <a:t>E</a:t>
            </a:r>
            <a:r>
              <a:rPr dirty="0" sz="10800" spc="495">
                <a:latin typeface="Trebuchet MS"/>
                <a:cs typeface="Trebuchet MS"/>
              </a:rPr>
              <a:t>T</a:t>
            </a:r>
            <a:r>
              <a:rPr dirty="0" sz="10800" spc="445">
                <a:latin typeface="Trebuchet MS"/>
                <a:cs typeface="Trebuchet MS"/>
              </a:rPr>
              <a:t>H</a:t>
            </a:r>
            <a:r>
              <a:rPr dirty="0" sz="10800" spc="710">
                <a:latin typeface="Trebuchet MS"/>
                <a:cs typeface="Trebuchet MS"/>
              </a:rPr>
              <a:t>E</a:t>
            </a:r>
            <a:r>
              <a:rPr dirty="0" sz="10800" spc="715">
                <a:latin typeface="Trebuchet MS"/>
                <a:cs typeface="Trebuchet MS"/>
              </a:rPr>
              <a:t>R</a:t>
            </a:r>
            <a:endParaRPr sz="10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7360773"/>
            <a:ext cx="3304540" cy="582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520" b="1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dirty="0" sz="365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370" b="1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276837"/>
            <a:ext cx="4612640" cy="956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15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dirty="0" sz="2000" spc="11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dirty="0" sz="2000" spc="17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0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dirty="0" sz="2000" spc="14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000" spc="17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0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dirty="0" sz="2000" spc="14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000" spc="12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dirty="0" sz="2000" spc="29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dirty="0" sz="20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r>
              <a:rPr dirty="0" sz="2000" spc="14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000" spc="16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2699"/>
              </a:lnSpc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iamsetiadi88@gmail.com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https://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www.linkedin.com/in/adi-setiadi/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581" y="4842887"/>
            <a:ext cx="8972549" cy="5048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2042"/>
            <a:ext cx="5842635" cy="263398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7615"/>
              </a:lnSpc>
              <a:spcBef>
                <a:spcPts val="120"/>
              </a:spcBef>
            </a:pPr>
            <a:r>
              <a:rPr dirty="0" sz="7250" spc="-80" b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  <a:r>
              <a:rPr dirty="0" sz="7250" spc="-254" b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dirty="0" sz="7250" spc="254" b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dirty="0" sz="7250" spc="-229" b="0">
                <a:solidFill>
                  <a:srgbClr val="000000"/>
                </a:solidFill>
                <a:latin typeface="Microsoft Sans Serif"/>
                <a:cs typeface="Microsoft Sans Serif"/>
              </a:rPr>
              <a:t>l</a:t>
            </a:r>
            <a:r>
              <a:rPr dirty="0" sz="7250" spc="155" b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dirty="0" sz="7250" spc="-700" b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7250" spc="114" b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dirty="0" sz="7250" spc="665" b="0">
                <a:solidFill>
                  <a:srgbClr val="000000"/>
                </a:solidFill>
                <a:latin typeface="Microsoft Sans Serif"/>
                <a:cs typeface="Microsoft Sans Serif"/>
              </a:rPr>
              <a:t>f</a:t>
            </a:r>
            <a:endParaRPr sz="7250">
              <a:latin typeface="Microsoft Sans Serif"/>
              <a:cs typeface="Microsoft Sans Serif"/>
            </a:endParaRPr>
          </a:p>
          <a:p>
            <a:pPr marL="12700">
              <a:lnSpc>
                <a:spcPts val="12894"/>
              </a:lnSpc>
            </a:pPr>
            <a:r>
              <a:rPr dirty="0" sz="11650" spc="158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11650" spc="415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11650" spc="7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11650" spc="-4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11650" spc="-1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11650" spc="7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11650" spc="28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1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600" spc="390" b="1">
                <a:latin typeface="Trebuchet MS"/>
                <a:cs typeface="Trebuchet MS"/>
              </a:rPr>
              <a:t>0</a:t>
            </a:r>
            <a:fld id="{81D60167-4931-47E6-BA6A-407CBD079E47}" type="slidenum">
              <a:rPr dirty="0" sz="3600" spc="390" b="1">
                <a:latin typeface="Trebuchet MS"/>
                <a:cs typeface="Trebuchet MS"/>
              </a:rPr>
              <a:t>2</a:t>
            </a:fld>
            <a:r>
              <a:rPr dirty="0" sz="3600" spc="390" b="1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03" y="4842887"/>
            <a:ext cx="10536555" cy="5041900"/>
          </a:xfrm>
          <a:prstGeom prst="rect">
            <a:avLst/>
          </a:prstGeom>
          <a:solidFill>
            <a:srgbClr val="53535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5"/>
              </a:spcBef>
            </a:pPr>
            <a:r>
              <a:rPr dirty="0" sz="3000" spc="190" b="1">
                <a:solidFill>
                  <a:srgbClr val="FFFFFF"/>
                </a:solidFill>
                <a:latin typeface="Trebuchet MS"/>
                <a:cs typeface="Trebuchet MS"/>
              </a:rPr>
              <a:t>Summary</a:t>
            </a:r>
            <a:endParaRPr sz="3000">
              <a:latin typeface="Trebuchet MS"/>
              <a:cs typeface="Trebuchet MS"/>
            </a:endParaRPr>
          </a:p>
          <a:p>
            <a:pPr algn="just" marL="561975" marR="898525">
              <a:lnSpc>
                <a:spcPct val="131300"/>
              </a:lnSpc>
              <a:spcBef>
                <a:spcPts val="1160"/>
              </a:spcBef>
            </a:pPr>
            <a:r>
              <a:rPr dirty="0" sz="2000" spc="44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Microsoft Sans Serif"/>
                <a:cs typeface="Microsoft Sans Serif"/>
              </a:rPr>
              <a:t>experienced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analyst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specializing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Microsoft Sans Serif"/>
                <a:cs typeface="Microsoft Sans Serif"/>
              </a:rPr>
              <a:t>corporate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-5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financial </a:t>
            </a:r>
            <a:r>
              <a:rPr dirty="0" sz="2000" spc="9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dirty="0" sz="2000" spc="45">
                <a:solidFill>
                  <a:srgbClr val="FFFFFF"/>
                </a:solidFill>
                <a:latin typeface="Microsoft Sans Serif"/>
                <a:cs typeface="Microsoft Sans Serif"/>
              </a:rPr>
              <a:t>management. </a:t>
            </a:r>
            <a:r>
              <a:rPr dirty="0" sz="2000" spc="440">
                <a:solidFill>
                  <a:srgbClr val="FFFFFF"/>
                </a:solidFill>
                <a:latin typeface="Microsoft Sans Serif"/>
                <a:cs typeface="Microsoft Sans Serif"/>
              </a:rPr>
              <a:t>I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dirty="0" sz="2000" spc="-55">
                <a:solidFill>
                  <a:srgbClr val="FFFFFF"/>
                </a:solidFill>
                <a:latin typeface="Microsoft Sans Serif"/>
                <a:cs typeface="Microsoft Sans Serif"/>
              </a:rPr>
              <a:t>7.9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years </a:t>
            </a:r>
            <a:r>
              <a:rPr dirty="0" sz="2000" spc="13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experience </a:t>
            </a:r>
            <a:r>
              <a:rPr dirty="0" sz="2000" spc="10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dirty="0" sz="20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Microsoft Sans Serif"/>
                <a:cs typeface="Microsoft Sans Serif"/>
              </a:rPr>
              <a:t>Cargill, </a:t>
            </a:r>
            <a:r>
              <a:rPr dirty="0" sz="2000" spc="-2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000" spc="45">
                <a:solidFill>
                  <a:srgbClr val="FFFFFF"/>
                </a:solidFill>
                <a:latin typeface="Microsoft Sans Serif"/>
                <a:cs typeface="Microsoft Sans Serif"/>
              </a:rPr>
              <a:t>global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agribusiness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114">
                <a:solidFill>
                  <a:srgbClr val="FFFFFF"/>
                </a:solidFill>
                <a:latin typeface="Microsoft Sans Serif"/>
                <a:cs typeface="Microsoft Sans Serif"/>
              </a:rPr>
              <a:t>food </a:t>
            </a:r>
            <a:r>
              <a:rPr dirty="0" sz="2000" spc="95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dirty="0" sz="2000" spc="45">
                <a:solidFill>
                  <a:srgbClr val="FFFFFF"/>
                </a:solidFill>
                <a:latin typeface="Microsoft Sans Serif"/>
                <a:cs typeface="Microsoft Sans Serif"/>
              </a:rPr>
              <a:t>company. </a:t>
            </a:r>
            <a:r>
              <a:rPr dirty="0" sz="2000" spc="440">
                <a:solidFill>
                  <a:srgbClr val="FFFFFF"/>
                </a:solidFill>
                <a:latin typeface="Microsoft Sans Serif"/>
                <a:cs typeface="Microsoft Sans Serif"/>
              </a:rPr>
              <a:t>I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specialize </a:t>
            </a:r>
            <a:r>
              <a:rPr dirty="0" sz="2000" spc="25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0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driving</a:t>
            </a:r>
            <a:r>
              <a:rPr dirty="0" sz="20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Microsoft Sans Serif"/>
                <a:cs typeface="Microsoft Sans Serif"/>
              </a:rPr>
              <a:t>growth</a:t>
            </a:r>
            <a:r>
              <a:rPr dirty="0" sz="200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dirty="0" sz="20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dirty="0" sz="20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55">
                <a:solidFill>
                  <a:srgbClr val="FFFFFF"/>
                </a:solidFill>
                <a:latin typeface="Microsoft Sans Serif"/>
                <a:cs typeface="Microsoft Sans Serif"/>
              </a:rPr>
              <a:t> delivery</a:t>
            </a:r>
            <a:r>
              <a:rPr dirty="0" sz="20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Microsoft Sans Serif"/>
                <a:cs typeface="Microsoft Sans Serif"/>
              </a:rPr>
              <a:t>meaningful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Microsoft Sans Serif"/>
                <a:cs typeface="Microsoft Sans Serif"/>
              </a:rPr>
              <a:t>plans,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Microsoft Sans Serif"/>
                <a:cs typeface="Microsoft Sans Serif"/>
              </a:rPr>
              <a:t>analysis,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8149" y="2062015"/>
            <a:ext cx="2931795" cy="8731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dirty="0" sz="3000" spc="235">
                <a:latin typeface="Microsoft Sans Serif"/>
                <a:cs typeface="Microsoft Sans Serif"/>
              </a:rPr>
              <a:t>About </a:t>
            </a:r>
            <a:r>
              <a:rPr dirty="0" sz="3000" spc="195">
                <a:latin typeface="Microsoft Sans Serif"/>
                <a:cs typeface="Microsoft Sans Serif"/>
              </a:rPr>
              <a:t>me </a:t>
            </a:r>
            <a:r>
              <a:rPr dirty="0" sz="3000" spc="200">
                <a:latin typeface="Microsoft Sans Serif"/>
                <a:cs typeface="Microsoft Sans Serif"/>
              </a:rPr>
              <a:t> </a:t>
            </a:r>
            <a:r>
              <a:rPr dirty="0" sz="3000" spc="114">
                <a:latin typeface="Microsoft Sans Serif"/>
                <a:cs typeface="Microsoft Sans Serif"/>
              </a:rPr>
              <a:t>Vision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125">
                <a:latin typeface="Microsoft Sans Serif"/>
                <a:cs typeface="Microsoft Sans Serif"/>
              </a:rPr>
              <a:t>/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150">
                <a:latin typeface="Microsoft Sans Serif"/>
                <a:cs typeface="Microsoft Sans Serif"/>
              </a:rPr>
              <a:t>mission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1017" y="2062015"/>
            <a:ext cx="3239135" cy="8731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dirty="0" sz="3000" spc="110">
                <a:latin typeface="Microsoft Sans Serif"/>
                <a:cs typeface="Microsoft Sans Serif"/>
              </a:rPr>
              <a:t>Personal </a:t>
            </a:r>
            <a:r>
              <a:rPr dirty="0" sz="3000" spc="114">
                <a:latin typeface="Microsoft Sans Serif"/>
                <a:cs typeface="Microsoft Sans Serif"/>
              </a:rPr>
              <a:t>skills </a:t>
            </a:r>
            <a:r>
              <a:rPr dirty="0" sz="3000" spc="120">
                <a:latin typeface="Microsoft Sans Serif"/>
                <a:cs typeface="Microsoft Sans Serif"/>
              </a:rPr>
              <a:t> </a:t>
            </a:r>
            <a:r>
              <a:rPr dirty="0" sz="3000" spc="225">
                <a:latin typeface="Microsoft Sans Serif"/>
                <a:cs typeface="Microsoft Sans Serif"/>
              </a:rPr>
              <a:t>Work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180">
                <a:latin typeface="Microsoft Sans Serif"/>
                <a:cs typeface="Microsoft Sans Serif"/>
              </a:rPr>
              <a:t>experience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8149" y="3527605"/>
            <a:ext cx="1641475" cy="87312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dirty="0" sz="3000" spc="-70">
                <a:latin typeface="Microsoft Sans Serif"/>
                <a:cs typeface="Microsoft Sans Serif"/>
              </a:rPr>
              <a:t>P</a:t>
            </a:r>
            <a:r>
              <a:rPr dirty="0" sz="3000" spc="210">
                <a:latin typeface="Microsoft Sans Serif"/>
                <a:cs typeface="Microsoft Sans Serif"/>
              </a:rPr>
              <a:t>o</a:t>
            </a:r>
            <a:r>
              <a:rPr dirty="0" sz="3000" spc="240">
                <a:latin typeface="Microsoft Sans Serif"/>
                <a:cs typeface="Microsoft Sans Serif"/>
              </a:rPr>
              <a:t>r</a:t>
            </a:r>
            <a:r>
              <a:rPr dirty="0" sz="3000" spc="420">
                <a:latin typeface="Microsoft Sans Serif"/>
                <a:cs typeface="Microsoft Sans Serif"/>
              </a:rPr>
              <a:t>t</a:t>
            </a:r>
            <a:r>
              <a:rPr dirty="0" sz="3000" spc="355">
                <a:latin typeface="Microsoft Sans Serif"/>
                <a:cs typeface="Microsoft Sans Serif"/>
              </a:rPr>
              <a:t>f</a:t>
            </a:r>
            <a:r>
              <a:rPr dirty="0" sz="3000" spc="210">
                <a:latin typeface="Microsoft Sans Serif"/>
                <a:cs typeface="Microsoft Sans Serif"/>
              </a:rPr>
              <a:t>o</a:t>
            </a:r>
            <a:r>
              <a:rPr dirty="0" sz="3000" spc="70">
                <a:latin typeface="Microsoft Sans Serif"/>
                <a:cs typeface="Microsoft Sans Serif"/>
              </a:rPr>
              <a:t>l</a:t>
            </a:r>
            <a:r>
              <a:rPr dirty="0" sz="3000" spc="80">
                <a:latin typeface="Microsoft Sans Serif"/>
                <a:cs typeface="Microsoft Sans Serif"/>
              </a:rPr>
              <a:t>i</a:t>
            </a:r>
            <a:r>
              <a:rPr dirty="0" sz="3000" spc="80">
                <a:latin typeface="Microsoft Sans Serif"/>
                <a:cs typeface="Microsoft Sans Serif"/>
              </a:rPr>
              <a:t>o  </a:t>
            </a:r>
            <a:r>
              <a:rPr dirty="0" sz="3000" spc="245">
                <a:latin typeface="Microsoft Sans Serif"/>
                <a:cs typeface="Microsoft Sans Serif"/>
              </a:rPr>
              <a:t>Contact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507044"/>
            <a:ext cx="7667625" cy="7273290"/>
            <a:chOff x="1028700" y="1507044"/>
            <a:chExt cx="7667625" cy="7273290"/>
          </a:xfrm>
        </p:grpSpPr>
        <p:sp>
          <p:nvSpPr>
            <p:cNvPr id="3" name="object 3"/>
            <p:cNvSpPr/>
            <p:nvPr/>
          </p:nvSpPr>
          <p:spPr>
            <a:xfrm>
              <a:off x="1028700" y="1507044"/>
              <a:ext cx="7667625" cy="7273290"/>
            </a:xfrm>
            <a:custGeom>
              <a:avLst/>
              <a:gdLst/>
              <a:ahLst/>
              <a:cxnLst/>
              <a:rect l="l" t="t" r="r" b="b"/>
              <a:pathLst>
                <a:path w="7667625" h="7273290">
                  <a:moveTo>
                    <a:pt x="0" y="0"/>
                  </a:moveTo>
                  <a:lnTo>
                    <a:pt x="7667029" y="0"/>
                  </a:lnTo>
                  <a:lnTo>
                    <a:pt x="7667029" y="7272913"/>
                  </a:lnTo>
                  <a:lnTo>
                    <a:pt x="0" y="7272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178" y="1965574"/>
              <a:ext cx="7029449" cy="41814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7763" y="511520"/>
            <a:ext cx="4173784" cy="3873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37823" y="6606533"/>
            <a:ext cx="16922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95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4000" spc="-2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95">
                <a:solidFill>
                  <a:srgbClr val="FFFFFF"/>
                </a:solidFill>
                <a:latin typeface="Microsoft Sans Serif"/>
                <a:cs typeface="Microsoft Sans Serif"/>
              </a:rPr>
              <a:t>Mnth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z="3600" spc="390" b="1">
                <a:latin typeface="Trebuchet MS"/>
                <a:cs typeface="Trebuchet MS"/>
              </a:rPr>
              <a:t>0</a:t>
            </a:r>
            <a:fld id="{81D60167-4931-47E6-BA6A-407CBD079E47}" type="slidenum">
              <a:rPr dirty="0" sz="3600" spc="390" b="1">
                <a:latin typeface="Trebuchet MS"/>
                <a:cs typeface="Trebuchet MS"/>
              </a:rPr>
              <a:t>2</a:t>
            </a:fld>
            <a:r>
              <a:rPr dirty="0" sz="3600" spc="390" b="1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/>
              <a:t>1</a:t>
            </a:r>
            <a:r>
              <a:rPr dirty="0" spc="130"/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7823" y="4597451"/>
            <a:ext cx="12446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1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dirty="0" sz="4000" spc="-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50">
                <a:solidFill>
                  <a:srgbClr val="FFFFFF"/>
                </a:solidFill>
                <a:latin typeface="Microsoft Sans Serif"/>
                <a:cs typeface="Microsoft Sans Serif"/>
              </a:rPr>
              <a:t>Yrs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37823" y="7563795"/>
            <a:ext cx="13239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05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dirty="0" sz="4000" spc="530">
                <a:solidFill>
                  <a:srgbClr val="FFFFFF"/>
                </a:solidFill>
                <a:latin typeface="Microsoft Sans Serif"/>
                <a:cs typeface="Microsoft Sans Serif"/>
              </a:rPr>
              <a:t>00</a:t>
            </a:r>
            <a:r>
              <a:rPr dirty="0" sz="4000" spc="-18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7823" y="5603232"/>
            <a:ext cx="15906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dirty="0" sz="4000" spc="-53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4000" spc="254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dirty="0" sz="4000" spc="-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-12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4000" spc="2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4000" spc="6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94269" y="6484254"/>
            <a:ext cx="275971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dirty="0" sz="2000" spc="15">
                <a:solidFill>
                  <a:srgbClr val="FFFFFF"/>
                </a:solidFill>
                <a:latin typeface="Microsoft Sans Serif"/>
                <a:cs typeface="Microsoft Sans Serif"/>
              </a:rPr>
              <a:t>Head</a:t>
            </a:r>
            <a:r>
              <a:rPr dirty="0" sz="2000" spc="-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Administration </a:t>
            </a:r>
            <a:r>
              <a:rPr dirty="0" sz="2000" spc="-5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0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Microsoft Sans Serif"/>
                <a:cs typeface="Microsoft Sans Serif"/>
              </a:rPr>
              <a:t>Trainee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4269" y="4475172"/>
            <a:ext cx="340360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dirty="0" sz="2000" spc="35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dirty="0" sz="20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Marketing</a:t>
            </a:r>
            <a:r>
              <a:rPr dirty="0" sz="20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dirty="0" sz="20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dirty="0" sz="2000" spc="-5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Analytic</a:t>
            </a:r>
            <a:r>
              <a:rPr dirty="0" sz="20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Microsoft Sans Serif"/>
                <a:cs typeface="Microsoft Sans Serif"/>
              </a:rPr>
              <a:t>Consultan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4269" y="7733501"/>
            <a:ext cx="878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0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000" spc="8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000" spc="-35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2000" spc="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000" spc="15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000" spc="2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94269" y="5480953"/>
            <a:ext cx="474472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dirty="0" sz="20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Microsoft Sans Serif"/>
                <a:cs typeface="Microsoft Sans Serif"/>
              </a:rPr>
              <a:t>Excellence</a:t>
            </a:r>
            <a:r>
              <a:rPr dirty="0" sz="20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85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dirty="0" sz="20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Manufacturing </a:t>
            </a:r>
            <a:r>
              <a:rPr dirty="0" sz="2000" spc="-5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dirty="0" sz="20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Microsoft Sans Serif"/>
                <a:cs typeface="Microsoft Sans Serif"/>
              </a:rPr>
              <a:t>Coordinator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8700" y="1507044"/>
            <a:ext cx="7667625" cy="7273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imes New Roman"/>
              <a:cs typeface="Times New Roman"/>
            </a:endParaRPr>
          </a:p>
          <a:p>
            <a:pPr algn="just" marL="431165" marR="477520">
              <a:lnSpc>
                <a:spcPct val="131300"/>
              </a:lnSpc>
            </a:pPr>
            <a:r>
              <a:rPr dirty="0" sz="2000" spc="90">
                <a:latin typeface="Microsoft Sans Serif"/>
                <a:cs typeface="Microsoft Sans Serif"/>
              </a:rPr>
              <a:t>With</a:t>
            </a:r>
            <a:r>
              <a:rPr dirty="0" sz="2000" spc="95">
                <a:latin typeface="Microsoft Sans Serif"/>
                <a:cs typeface="Microsoft Sans Serif"/>
              </a:rPr>
              <a:t> </a:t>
            </a:r>
            <a:r>
              <a:rPr dirty="0" sz="2000" spc="135">
                <a:latin typeface="Microsoft Sans Serif"/>
                <a:cs typeface="Microsoft Sans Serif"/>
              </a:rPr>
              <a:t>my</a:t>
            </a:r>
            <a:r>
              <a:rPr dirty="0" sz="2000" spc="140">
                <a:latin typeface="Microsoft Sans Serif"/>
                <a:cs typeface="Microsoft Sans Serif"/>
              </a:rPr>
              <a:t> </a:t>
            </a:r>
            <a:r>
              <a:rPr dirty="0" sz="2000" spc="40">
                <a:latin typeface="Microsoft Sans Serif"/>
                <a:cs typeface="Microsoft Sans Serif"/>
              </a:rPr>
              <a:t>passion</a:t>
            </a:r>
            <a:r>
              <a:rPr dirty="0" sz="2000" spc="45">
                <a:latin typeface="Microsoft Sans Serif"/>
                <a:cs typeface="Microsoft Sans Serif"/>
              </a:rPr>
              <a:t> </a:t>
            </a:r>
            <a:r>
              <a:rPr dirty="0" sz="2000" spc="120">
                <a:latin typeface="Microsoft Sans Serif"/>
                <a:cs typeface="Microsoft Sans Serif"/>
              </a:rPr>
              <a:t>for</a:t>
            </a:r>
            <a:r>
              <a:rPr dirty="0" sz="2000" spc="125">
                <a:latin typeface="Microsoft Sans Serif"/>
                <a:cs typeface="Microsoft Sans Serif"/>
              </a:rPr>
              <a:t> </a:t>
            </a:r>
            <a:r>
              <a:rPr dirty="0" sz="2000" spc="75">
                <a:latin typeface="Microsoft Sans Serif"/>
                <a:cs typeface="Microsoft Sans Serif"/>
              </a:rPr>
              <a:t>data</a:t>
            </a:r>
            <a:r>
              <a:rPr dirty="0" sz="2000" spc="80">
                <a:latin typeface="Microsoft Sans Serif"/>
                <a:cs typeface="Microsoft Sans Serif"/>
              </a:rPr>
              <a:t> </a:t>
            </a:r>
            <a:r>
              <a:rPr dirty="0" sz="2000" spc="50">
                <a:latin typeface="Microsoft Sans Serif"/>
                <a:cs typeface="Microsoft Sans Serif"/>
              </a:rPr>
              <a:t>and</a:t>
            </a:r>
            <a:r>
              <a:rPr dirty="0" sz="2000" spc="55">
                <a:latin typeface="Microsoft Sans Serif"/>
                <a:cs typeface="Microsoft Sans Serif"/>
              </a:rPr>
              <a:t> </a:t>
            </a:r>
            <a:r>
              <a:rPr dirty="0" sz="2000" spc="135">
                <a:latin typeface="Microsoft Sans Serif"/>
                <a:cs typeface="Microsoft Sans Serif"/>
              </a:rPr>
              <a:t>my</a:t>
            </a:r>
            <a:r>
              <a:rPr dirty="0" sz="2000" spc="140">
                <a:latin typeface="Microsoft Sans Serif"/>
                <a:cs typeface="Microsoft Sans Serif"/>
              </a:rPr>
              <a:t> </a:t>
            </a:r>
            <a:r>
              <a:rPr dirty="0" sz="2000" spc="65">
                <a:latin typeface="Microsoft Sans Serif"/>
                <a:cs typeface="Microsoft Sans Serif"/>
              </a:rPr>
              <a:t>drive</a:t>
            </a:r>
            <a:r>
              <a:rPr dirty="0" sz="2000" spc="70">
                <a:latin typeface="Microsoft Sans Serif"/>
                <a:cs typeface="Microsoft Sans Serif"/>
              </a:rPr>
              <a:t> </a:t>
            </a:r>
            <a:r>
              <a:rPr dirty="0" sz="2000" spc="150">
                <a:latin typeface="Microsoft Sans Serif"/>
                <a:cs typeface="Microsoft Sans Serif"/>
              </a:rPr>
              <a:t>to</a:t>
            </a:r>
            <a:r>
              <a:rPr dirty="0" sz="2000" spc="155">
                <a:latin typeface="Microsoft Sans Serif"/>
                <a:cs typeface="Microsoft Sans Serif"/>
              </a:rPr>
              <a:t> </a:t>
            </a:r>
            <a:r>
              <a:rPr dirty="0" sz="2000" spc="50">
                <a:latin typeface="Microsoft Sans Serif"/>
                <a:cs typeface="Microsoft Sans Serif"/>
              </a:rPr>
              <a:t>deliver </a:t>
            </a:r>
            <a:r>
              <a:rPr dirty="0" sz="2000" spc="55">
                <a:latin typeface="Microsoft Sans Serif"/>
                <a:cs typeface="Microsoft Sans Serif"/>
              </a:rPr>
              <a:t> </a:t>
            </a:r>
            <a:r>
              <a:rPr dirty="0" sz="2000" spc="90">
                <a:latin typeface="Microsoft Sans Serif"/>
                <a:cs typeface="Microsoft Sans Serif"/>
              </a:rPr>
              <a:t>impactful </a:t>
            </a:r>
            <a:r>
              <a:rPr dirty="0" sz="2000" spc="25">
                <a:latin typeface="Microsoft Sans Serif"/>
                <a:cs typeface="Microsoft Sans Serif"/>
              </a:rPr>
              <a:t>solutions, </a:t>
            </a:r>
            <a:r>
              <a:rPr dirty="0" sz="2000" spc="440">
                <a:latin typeface="Microsoft Sans Serif"/>
                <a:cs typeface="Microsoft Sans Serif"/>
              </a:rPr>
              <a:t>I </a:t>
            </a:r>
            <a:r>
              <a:rPr dirty="0" sz="2000" spc="70">
                <a:latin typeface="Microsoft Sans Serif"/>
                <a:cs typeface="Microsoft Sans Serif"/>
              </a:rPr>
              <a:t>am </a:t>
            </a:r>
            <a:r>
              <a:rPr dirty="0" sz="2000" spc="95">
                <a:latin typeface="Microsoft Sans Serif"/>
                <a:cs typeface="Microsoft Sans Serif"/>
              </a:rPr>
              <a:t>confident </a:t>
            </a:r>
            <a:r>
              <a:rPr dirty="0" sz="2000" spc="25">
                <a:latin typeface="Microsoft Sans Serif"/>
                <a:cs typeface="Microsoft Sans Serif"/>
              </a:rPr>
              <a:t>in </a:t>
            </a:r>
            <a:r>
              <a:rPr dirty="0" sz="2000" spc="135">
                <a:latin typeface="Microsoft Sans Serif"/>
                <a:cs typeface="Microsoft Sans Serif"/>
              </a:rPr>
              <a:t>my </a:t>
            </a:r>
            <a:r>
              <a:rPr dirty="0" sz="2000" spc="55">
                <a:latin typeface="Microsoft Sans Serif"/>
                <a:cs typeface="Microsoft Sans Serif"/>
              </a:rPr>
              <a:t>ability </a:t>
            </a:r>
            <a:r>
              <a:rPr dirty="0" sz="2000" spc="150">
                <a:latin typeface="Microsoft Sans Serif"/>
                <a:cs typeface="Microsoft Sans Serif"/>
              </a:rPr>
              <a:t>to </a:t>
            </a:r>
            <a:r>
              <a:rPr dirty="0" sz="2000" spc="65">
                <a:latin typeface="Microsoft Sans Serif"/>
                <a:cs typeface="Microsoft Sans Serif"/>
              </a:rPr>
              <a:t>drive </a:t>
            </a:r>
            <a:r>
              <a:rPr dirty="0" sz="2000" spc="-520">
                <a:latin typeface="Microsoft Sans Serif"/>
                <a:cs typeface="Microsoft Sans Serif"/>
              </a:rPr>
              <a:t> </a:t>
            </a:r>
            <a:r>
              <a:rPr dirty="0" sz="2000" spc="40">
                <a:latin typeface="Microsoft Sans Serif"/>
                <a:cs typeface="Microsoft Sans Serif"/>
              </a:rPr>
              <a:t>business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65">
                <a:latin typeface="Microsoft Sans Serif"/>
                <a:cs typeface="Microsoft Sans Serif"/>
              </a:rPr>
              <a:t>success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95">
                <a:latin typeface="Microsoft Sans Serif"/>
                <a:cs typeface="Microsoft Sans Serif"/>
              </a:rPr>
              <a:t>through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65">
                <a:latin typeface="Microsoft Sans Serif"/>
                <a:cs typeface="Microsoft Sans Serif"/>
              </a:rPr>
              <a:t>insightful</a:t>
            </a:r>
            <a:r>
              <a:rPr dirty="0" sz="2000" spc="-85">
                <a:latin typeface="Microsoft Sans Serif"/>
                <a:cs typeface="Microsoft Sans Serif"/>
              </a:rPr>
              <a:t> </a:t>
            </a:r>
            <a:r>
              <a:rPr dirty="0" sz="2000" spc="90">
                <a:latin typeface="Microsoft Sans Serif"/>
                <a:cs typeface="Microsoft Sans Serif"/>
              </a:rPr>
              <a:t>reporting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337823" y="1835967"/>
            <a:ext cx="3915410" cy="1816735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ts val="7025"/>
              </a:lnSpc>
              <a:spcBef>
                <a:spcPts val="140"/>
              </a:spcBef>
            </a:pPr>
            <a:r>
              <a:rPr dirty="0" sz="6400" spc="1180">
                <a:latin typeface="Trebuchet MS"/>
                <a:cs typeface="Trebuchet MS"/>
              </a:rPr>
              <a:t>ADI</a:t>
            </a:r>
            <a:endParaRPr sz="6400">
              <a:latin typeface="Trebuchet MS"/>
              <a:cs typeface="Trebuchet MS"/>
            </a:endParaRPr>
          </a:p>
          <a:p>
            <a:pPr marL="12700">
              <a:lnSpc>
                <a:spcPts val="7025"/>
              </a:lnSpc>
            </a:pPr>
            <a:r>
              <a:rPr dirty="0" sz="6400" spc="1325">
                <a:latin typeface="Trebuchet MS"/>
                <a:cs typeface="Trebuchet MS"/>
              </a:rPr>
              <a:t>S</a:t>
            </a:r>
            <a:r>
              <a:rPr dirty="0" sz="6400" spc="735">
                <a:latin typeface="Trebuchet MS"/>
                <a:cs typeface="Trebuchet MS"/>
              </a:rPr>
              <a:t>E</a:t>
            </a:r>
            <a:r>
              <a:rPr dirty="0" sz="6400" spc="605">
                <a:latin typeface="Trebuchet MS"/>
                <a:cs typeface="Trebuchet MS"/>
              </a:rPr>
              <a:t>T</a:t>
            </a:r>
            <a:r>
              <a:rPr dirty="0" sz="6400" spc="1825">
                <a:latin typeface="Trebuchet MS"/>
                <a:cs typeface="Trebuchet MS"/>
              </a:rPr>
              <a:t>I</a:t>
            </a:r>
            <a:r>
              <a:rPr dirty="0" sz="6400" spc="1130">
                <a:latin typeface="Trebuchet MS"/>
                <a:cs typeface="Trebuchet MS"/>
              </a:rPr>
              <a:t>A</a:t>
            </a:r>
            <a:r>
              <a:rPr dirty="0" sz="6400" spc="885">
                <a:latin typeface="Trebuchet MS"/>
                <a:cs typeface="Trebuchet MS"/>
              </a:rPr>
              <a:t>D</a:t>
            </a:r>
            <a:r>
              <a:rPr dirty="0" sz="6400" spc="1525">
                <a:latin typeface="Trebuchet MS"/>
                <a:cs typeface="Trebuchet MS"/>
              </a:rPr>
              <a:t>I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4416" y="969197"/>
            <a:ext cx="3131284" cy="29708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4427237"/>
            <a:ext cx="14821535" cy="0"/>
          </a:xfrm>
          <a:custGeom>
            <a:avLst/>
            <a:gdLst/>
            <a:ahLst/>
            <a:cxnLst/>
            <a:rect l="l" t="t" r="r" b="b"/>
            <a:pathLst>
              <a:path w="14821535" h="0">
                <a:moveTo>
                  <a:pt x="0" y="0"/>
                </a:moveTo>
                <a:lnTo>
                  <a:pt x="14821005" y="0"/>
                </a:lnTo>
              </a:path>
            </a:pathLst>
          </a:custGeom>
          <a:ln w="28574">
            <a:solidFill>
              <a:srgbClr val="0F0F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2129284"/>
            <a:ext cx="53886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875">
                <a:solidFill>
                  <a:srgbClr val="0F0F0C"/>
                </a:solidFill>
                <a:latin typeface="Trebuchet MS"/>
                <a:cs typeface="Trebuchet MS"/>
              </a:rPr>
              <a:t>A</a:t>
            </a:r>
            <a:r>
              <a:rPr dirty="0" sz="9000" spc="350">
                <a:solidFill>
                  <a:srgbClr val="0F0F0C"/>
                </a:solidFill>
                <a:latin typeface="Trebuchet MS"/>
                <a:cs typeface="Trebuchet MS"/>
              </a:rPr>
              <a:t>b</a:t>
            </a:r>
            <a:r>
              <a:rPr dirty="0" sz="9000" spc="30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dirty="0" sz="9000" spc="30">
                <a:solidFill>
                  <a:srgbClr val="0F0F0C"/>
                </a:solidFill>
                <a:latin typeface="Trebuchet MS"/>
                <a:cs typeface="Trebuchet MS"/>
              </a:rPr>
              <a:t>u</a:t>
            </a:r>
            <a:r>
              <a:rPr dirty="0" sz="9000" spc="21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dirty="0" sz="9000" spc="-94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dirty="0" sz="9000" spc="610">
                <a:solidFill>
                  <a:srgbClr val="0F0F0C"/>
                </a:solidFill>
                <a:latin typeface="Trebuchet MS"/>
                <a:cs typeface="Trebuchet MS"/>
              </a:rPr>
              <a:t>m</a:t>
            </a:r>
            <a:r>
              <a:rPr dirty="0" sz="9000" spc="225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734275"/>
            <a:ext cx="12854305" cy="3098800"/>
          </a:xfrm>
          <a:prstGeom prst="rect">
            <a:avLst/>
          </a:prstGeom>
        </p:spPr>
        <p:txBody>
          <a:bodyPr wrap="square" lIns="0" tIns="207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600" spc="465" b="1">
                <a:solidFill>
                  <a:srgbClr val="0F0F0C"/>
                </a:solidFill>
                <a:latin typeface="Trebuchet MS"/>
                <a:cs typeface="Trebuchet MS"/>
              </a:rPr>
              <a:t>ADI</a:t>
            </a:r>
            <a:r>
              <a:rPr dirty="0" sz="2600" spc="90" b="1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dirty="0" sz="2600" spc="315" b="1">
                <a:solidFill>
                  <a:srgbClr val="0F0F0C"/>
                </a:solidFill>
                <a:latin typeface="Trebuchet MS"/>
                <a:cs typeface="Trebuchet MS"/>
              </a:rPr>
              <a:t>MULYA</a:t>
            </a:r>
            <a:r>
              <a:rPr dirty="0" sz="2600" spc="90" b="1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dirty="0" sz="2600" spc="455" b="1">
                <a:solidFill>
                  <a:srgbClr val="0F0F0C"/>
                </a:solidFill>
                <a:latin typeface="Trebuchet MS"/>
                <a:cs typeface="Trebuchet MS"/>
              </a:rPr>
              <a:t>SETIADI</a:t>
            </a:r>
            <a:endParaRPr sz="2600">
              <a:latin typeface="Trebuchet MS"/>
              <a:cs typeface="Trebuchet MS"/>
            </a:endParaRPr>
          </a:p>
          <a:p>
            <a:pPr marL="12700" marR="7589520">
              <a:lnSpc>
                <a:spcPct val="115599"/>
              </a:lnSpc>
              <a:spcBef>
                <a:spcPts val="805"/>
              </a:spcBef>
            </a:pPr>
            <a:r>
              <a:rPr dirty="0" sz="2000" spc="-5">
                <a:solidFill>
                  <a:srgbClr val="0F0F0C"/>
                </a:solidFill>
                <a:latin typeface="Arial MT"/>
                <a:cs typeface="Arial MT"/>
              </a:rPr>
              <a:t>ASSOCIATE PROFESIONAL </a:t>
            </a:r>
            <a:r>
              <a:rPr dirty="0" sz="2000">
                <a:solidFill>
                  <a:srgbClr val="0F0F0C"/>
                </a:solidFill>
                <a:latin typeface="Arial MT"/>
                <a:cs typeface="Arial MT"/>
              </a:rPr>
              <a:t>| </a:t>
            </a:r>
            <a:r>
              <a:rPr dirty="0" sz="2000" spc="-5">
                <a:solidFill>
                  <a:srgbClr val="0F0F0C"/>
                </a:solidFill>
                <a:latin typeface="Arial MT"/>
                <a:cs typeface="Arial MT"/>
              </a:rPr>
              <a:t>PRODUCTION </a:t>
            </a:r>
            <a:r>
              <a:rPr dirty="0" sz="2000" spc="-545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F0F0C"/>
                </a:solidFill>
                <a:latin typeface="Arial MT"/>
                <a:cs typeface="Arial MT"/>
              </a:rPr>
              <a:t>EXCELLENCE</a:t>
            </a:r>
            <a:r>
              <a:rPr dirty="0" sz="2000" spc="-15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F0F0C"/>
                </a:solidFill>
                <a:latin typeface="Arial MT"/>
                <a:cs typeface="Arial MT"/>
              </a:rPr>
              <a:t>|</a:t>
            </a:r>
            <a:r>
              <a:rPr dirty="0" sz="2000" spc="-1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F0F0C"/>
                </a:solidFill>
                <a:latin typeface="Arial MT"/>
                <a:cs typeface="Arial MT"/>
              </a:rPr>
              <a:t>BUSINESS</a:t>
            </a:r>
            <a:r>
              <a:rPr dirty="0" sz="2000" spc="-1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F0F0C"/>
                </a:solidFill>
                <a:latin typeface="Arial MT"/>
                <a:cs typeface="Arial MT"/>
              </a:rPr>
              <a:t>ANALYST</a:t>
            </a:r>
            <a:endParaRPr sz="2000">
              <a:latin typeface="Arial MT"/>
              <a:cs typeface="Arial MT"/>
            </a:endParaRPr>
          </a:p>
          <a:p>
            <a:pPr algn="just" marL="12700" marR="5080">
              <a:lnSpc>
                <a:spcPts val="3300"/>
              </a:lnSpc>
              <a:spcBef>
                <a:spcPts val="90"/>
              </a:spcBef>
            </a:pP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Throughout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45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tenure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at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0">
                <a:solidFill>
                  <a:srgbClr val="0F0F0C"/>
                </a:solidFill>
                <a:latin typeface="Microsoft Sans Serif"/>
                <a:cs typeface="Microsoft Sans Serif"/>
              </a:rPr>
              <a:t>Cargill,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9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have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0">
                <a:solidFill>
                  <a:srgbClr val="0F0F0C"/>
                </a:solidFill>
                <a:latin typeface="Microsoft Sans Serif"/>
                <a:cs typeface="Microsoft Sans Serif"/>
              </a:rPr>
              <a:t>demonstrated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2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30">
                <a:solidFill>
                  <a:srgbClr val="0F0F0C"/>
                </a:solidFill>
                <a:latin typeface="Microsoft Sans Serif"/>
                <a:cs typeface="Microsoft Sans Serif"/>
              </a:rPr>
              <a:t>commitment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6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0">
                <a:solidFill>
                  <a:srgbClr val="0F0F0C"/>
                </a:solidFill>
                <a:latin typeface="Microsoft Sans Serif"/>
                <a:cs typeface="Microsoft Sans Serif"/>
              </a:rPr>
              <a:t>results,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0">
                <a:solidFill>
                  <a:srgbClr val="0F0F0C"/>
                </a:solidFill>
                <a:latin typeface="Microsoft Sans Serif"/>
                <a:cs typeface="Microsoft Sans Serif"/>
              </a:rPr>
              <a:t>leveraging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45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skills</a:t>
            </a:r>
            <a:r>
              <a:rPr dirty="0" sz="2100" spc="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in </a:t>
            </a:r>
            <a:r>
              <a:rPr dirty="0" sz="2100" spc="-5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financial </a:t>
            </a:r>
            <a:r>
              <a:rPr dirty="0" sz="2100" spc="95">
                <a:solidFill>
                  <a:srgbClr val="0F0F0C"/>
                </a:solidFill>
                <a:latin typeface="Microsoft Sans Serif"/>
                <a:cs typeface="Microsoft Sans Serif"/>
              </a:rPr>
              <a:t>performance </a:t>
            </a:r>
            <a:r>
              <a:rPr dirty="0" sz="2100" spc="90">
                <a:solidFill>
                  <a:srgbClr val="0F0F0C"/>
                </a:solidFill>
                <a:latin typeface="Microsoft Sans Serif"/>
                <a:cs typeface="Microsoft Sans Serif"/>
              </a:rPr>
              <a:t>monitoring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forecasting </a:t>
            </a:r>
            <a:r>
              <a:rPr dirty="0" sz="2100" spc="16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dirty="0" sz="2100" spc="90">
                <a:solidFill>
                  <a:srgbClr val="0F0F0C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areas </a:t>
            </a:r>
            <a:r>
              <a:rPr dirty="0" sz="2100" spc="125">
                <a:solidFill>
                  <a:srgbClr val="0F0F0C"/>
                </a:solidFill>
                <a:latin typeface="Microsoft Sans Serif"/>
                <a:cs typeface="Microsoft Sans Serif"/>
              </a:rPr>
              <a:t>for </a:t>
            </a:r>
            <a:r>
              <a:rPr dirty="0" sz="2100" spc="100">
                <a:solidFill>
                  <a:srgbClr val="0F0F0C"/>
                </a:solidFill>
                <a:latin typeface="Microsoft Sans Serif"/>
                <a:cs typeface="Microsoft Sans Serif"/>
              </a:rPr>
              <a:t>improvement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dirty="0" sz="2100" spc="65">
                <a:solidFill>
                  <a:srgbClr val="0F0F0C"/>
                </a:solidFill>
                <a:latin typeface="Microsoft Sans Serif"/>
                <a:cs typeface="Microsoft Sans Serif"/>
              </a:rPr>
              <a:t>maximize </a:t>
            </a:r>
            <a:r>
              <a:rPr dirty="0" sz="2100" spc="7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60">
                <a:solidFill>
                  <a:srgbClr val="0F0F0C"/>
                </a:solidFill>
                <a:latin typeface="Microsoft Sans Serif"/>
                <a:cs typeface="Microsoft Sans Serif"/>
              </a:rPr>
              <a:t>profitability. </a:t>
            </a:r>
            <a:r>
              <a:rPr dirty="0" sz="2100" spc="459">
                <a:solidFill>
                  <a:srgbClr val="0F0F0C"/>
                </a:solidFill>
                <a:latin typeface="Microsoft Sans Serif"/>
                <a:cs typeface="Microsoft Sans Serif"/>
              </a:rPr>
              <a:t>I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have </a:t>
            </a:r>
            <a:r>
              <a:rPr dirty="0" sz="2100" spc="75">
                <a:solidFill>
                  <a:srgbClr val="0F0F0C"/>
                </a:solidFill>
                <a:latin typeface="Microsoft Sans Serif"/>
                <a:cs typeface="Microsoft Sans Serif"/>
              </a:rPr>
              <a:t>built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strong </a:t>
            </a:r>
            <a:r>
              <a:rPr dirty="0" sz="2100" spc="50">
                <a:solidFill>
                  <a:srgbClr val="0F0F0C"/>
                </a:solidFill>
                <a:latin typeface="Microsoft Sans Serif"/>
                <a:cs typeface="Microsoft Sans Serif"/>
              </a:rPr>
              <a:t>relationships </a:t>
            </a:r>
            <a:r>
              <a:rPr dirty="0" sz="2100" spc="150">
                <a:solidFill>
                  <a:srgbClr val="0F0F0C"/>
                </a:solidFill>
                <a:latin typeface="Microsoft Sans Serif"/>
                <a:cs typeface="Microsoft Sans Serif"/>
              </a:rPr>
              <a:t>with </a:t>
            </a:r>
            <a:r>
              <a:rPr dirty="0" sz="2100" spc="95">
                <a:solidFill>
                  <a:srgbClr val="0F0F0C"/>
                </a:solidFill>
                <a:latin typeface="Microsoft Sans Serif"/>
                <a:cs typeface="Microsoft Sans Serif"/>
              </a:rPr>
              <a:t>key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stakeholders, </a:t>
            </a:r>
            <a:r>
              <a:rPr dirty="0" sz="2100" spc="125">
                <a:solidFill>
                  <a:srgbClr val="0F0F0C"/>
                </a:solidFill>
                <a:latin typeface="Microsoft Sans Serif"/>
                <a:cs typeface="Microsoft Sans Serif"/>
              </a:rPr>
              <a:t>both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internally and </a:t>
            </a:r>
            <a:r>
              <a:rPr dirty="0" sz="2100" spc="30">
                <a:solidFill>
                  <a:srgbClr val="0F0F0C"/>
                </a:solidFill>
                <a:latin typeface="Microsoft Sans Serif"/>
                <a:cs typeface="Microsoft Sans Serif"/>
              </a:rPr>
              <a:t>externally, </a:t>
            </a:r>
            <a:r>
              <a:rPr dirty="0" sz="2100" spc="16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dirty="0" sz="2100" spc="16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0">
                <a:solidFill>
                  <a:srgbClr val="0F0F0C"/>
                </a:solidFill>
                <a:latin typeface="Microsoft Sans Serif"/>
                <a:cs typeface="Microsoft Sans Serif"/>
              </a:rPr>
              <a:t>ensure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effective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90">
                <a:solidFill>
                  <a:srgbClr val="0F0F0C"/>
                </a:solidFill>
                <a:latin typeface="Microsoft Sans Serif"/>
                <a:cs typeface="Microsoft Sans Serif"/>
              </a:rPr>
              <a:t>communication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collaboration.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226405"/>
            <a:ext cx="1285367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1000"/>
              </a:lnSpc>
              <a:spcBef>
                <a:spcPts val="95"/>
              </a:spcBef>
            </a:pPr>
            <a:r>
              <a:rPr dirty="0" sz="2100" spc="260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dirty="0" sz="2100" spc="-5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0F0F0C"/>
                </a:solidFill>
                <a:latin typeface="Microsoft Sans Serif"/>
                <a:cs typeface="Microsoft Sans Serif"/>
              </a:rPr>
              <a:t>addition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6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45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65">
                <a:solidFill>
                  <a:srgbClr val="0F0F0C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at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0">
                <a:solidFill>
                  <a:srgbClr val="0F0F0C"/>
                </a:solidFill>
                <a:latin typeface="Microsoft Sans Serif"/>
                <a:cs typeface="Microsoft Sans Serif"/>
              </a:rPr>
              <a:t>Cargill,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9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5">
                <a:solidFill>
                  <a:srgbClr val="0F0F0C"/>
                </a:solidFill>
                <a:latin typeface="Microsoft Sans Serif"/>
                <a:cs typeface="Microsoft Sans Serif"/>
              </a:rPr>
              <a:t>am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2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95">
                <a:solidFill>
                  <a:srgbClr val="0F0F0C"/>
                </a:solidFill>
                <a:latin typeface="Microsoft Sans Serif"/>
                <a:cs typeface="Microsoft Sans Serif"/>
              </a:rPr>
              <a:t>certified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0">
                <a:solidFill>
                  <a:srgbClr val="0F0F0C"/>
                </a:solidFill>
                <a:latin typeface="Microsoft Sans Serif"/>
                <a:cs typeface="Microsoft Sans Serif"/>
              </a:rPr>
              <a:t>Microsoft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0">
                <a:solidFill>
                  <a:srgbClr val="0F0F0C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65">
                <a:solidFill>
                  <a:srgbClr val="0F0F0C"/>
                </a:solidFill>
                <a:latin typeface="Microsoft Sans Serif"/>
                <a:cs typeface="Microsoft Sans Serif"/>
              </a:rPr>
              <a:t>Analyst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dirty="0" sz="2100" spc="-5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2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Certified</a:t>
            </a:r>
            <a:r>
              <a:rPr dirty="0" sz="2100" spc="-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5">
                <a:solidFill>
                  <a:srgbClr val="0F0F0C"/>
                </a:solidFill>
                <a:latin typeface="Microsoft Sans Serif"/>
                <a:cs typeface="Microsoft Sans Serif"/>
              </a:rPr>
              <a:t>Lean </a:t>
            </a:r>
            <a:r>
              <a:rPr dirty="0" sz="2100" spc="-5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95">
                <a:solidFill>
                  <a:srgbClr val="0F0F0C"/>
                </a:solidFill>
                <a:latin typeface="Microsoft Sans Serif"/>
                <a:cs typeface="Microsoft Sans Serif"/>
              </a:rPr>
              <a:t>&amp;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Six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0">
                <a:solidFill>
                  <a:srgbClr val="0F0F0C"/>
                </a:solidFill>
                <a:latin typeface="Microsoft Sans Serif"/>
                <a:cs typeface="Microsoft Sans Serif"/>
              </a:rPr>
              <a:t>Sigma.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9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0">
                <a:solidFill>
                  <a:srgbClr val="0F0F0C"/>
                </a:solidFill>
                <a:latin typeface="Microsoft Sans Serif"/>
                <a:cs typeface="Microsoft Sans Serif"/>
              </a:rPr>
              <a:t>strive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6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stay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40">
                <a:solidFill>
                  <a:srgbClr val="0F0F0C"/>
                </a:solidFill>
                <a:latin typeface="Microsoft Sans Serif"/>
                <a:cs typeface="Microsoft Sans Serif"/>
              </a:rPr>
              <a:t>up-to-date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0">
                <a:solidFill>
                  <a:srgbClr val="0F0F0C"/>
                </a:solidFill>
                <a:latin typeface="Microsoft Sans Serif"/>
                <a:cs typeface="Microsoft Sans Serif"/>
              </a:rPr>
              <a:t>on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10">
                <a:solidFill>
                  <a:srgbClr val="0F0F0C"/>
                </a:solidFill>
                <a:latin typeface="Microsoft Sans Serif"/>
                <a:cs typeface="Microsoft Sans Serif"/>
              </a:rPr>
              <a:t>the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0">
                <a:solidFill>
                  <a:srgbClr val="0F0F0C"/>
                </a:solidFill>
                <a:latin typeface="Microsoft Sans Serif"/>
                <a:cs typeface="Microsoft Sans Serif"/>
              </a:rPr>
              <a:t>latest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best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90">
                <a:solidFill>
                  <a:srgbClr val="0F0F0C"/>
                </a:solidFill>
                <a:latin typeface="Microsoft Sans Serif"/>
                <a:cs typeface="Microsoft Sans Serif"/>
              </a:rPr>
              <a:t>practices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95">
                <a:solidFill>
                  <a:srgbClr val="0F0F0C"/>
                </a:solidFill>
                <a:latin typeface="Microsoft Sans Serif"/>
                <a:cs typeface="Microsoft Sans Serif"/>
              </a:rPr>
              <a:t>trends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dirty="0" sz="2100" spc="-7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0">
                <a:solidFill>
                  <a:srgbClr val="0F0F0C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15">
                <a:solidFill>
                  <a:srgbClr val="0F0F0C"/>
                </a:solidFill>
                <a:latin typeface="Microsoft Sans Serif"/>
                <a:cs typeface="Microsoft Sans Serif"/>
              </a:rPr>
              <a:t>analysis,</a:t>
            </a:r>
            <a:r>
              <a:rPr dirty="0" sz="2100" spc="-8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dirty="0" sz="2100" spc="-54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9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75">
                <a:solidFill>
                  <a:srgbClr val="0F0F0C"/>
                </a:solidFill>
                <a:latin typeface="Microsoft Sans Serif"/>
                <a:cs typeface="Microsoft Sans Serif"/>
              </a:rPr>
              <a:t>am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-2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highly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5">
                <a:solidFill>
                  <a:srgbClr val="0F0F0C"/>
                </a:solidFill>
                <a:latin typeface="Microsoft Sans Serif"/>
                <a:cs typeface="Microsoft Sans Serif"/>
              </a:rPr>
              <a:t>motivated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00">
                <a:solidFill>
                  <a:srgbClr val="0F0F0C"/>
                </a:solidFill>
                <a:latin typeface="Microsoft Sans Serif"/>
                <a:cs typeface="Microsoft Sans Serif"/>
              </a:rPr>
              <a:t>self-starter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55">
                <a:solidFill>
                  <a:srgbClr val="0F0F0C"/>
                </a:solidFill>
                <a:latin typeface="Microsoft Sans Serif"/>
                <a:cs typeface="Microsoft Sans Serif"/>
              </a:rPr>
              <a:t>who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45">
                <a:solidFill>
                  <a:srgbClr val="0F0F0C"/>
                </a:solidFill>
                <a:latin typeface="Microsoft Sans Serif"/>
                <a:cs typeface="Microsoft Sans Serif"/>
              </a:rPr>
              <a:t>enjoys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114">
                <a:solidFill>
                  <a:srgbClr val="0F0F0C"/>
                </a:solidFill>
                <a:latin typeface="Microsoft Sans Serif"/>
                <a:cs typeface="Microsoft Sans Serif"/>
              </a:rPr>
              <a:t>working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25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85">
                <a:solidFill>
                  <a:srgbClr val="0F0F0C"/>
                </a:solidFill>
                <a:latin typeface="Microsoft Sans Serif"/>
                <a:cs typeface="Microsoft Sans Serif"/>
              </a:rPr>
              <a:t>dynamic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5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dirty="0" sz="2100" spc="-85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0">
                <a:solidFill>
                  <a:srgbClr val="0F0F0C"/>
                </a:solidFill>
                <a:latin typeface="Microsoft Sans Serif"/>
                <a:cs typeface="Microsoft Sans Serif"/>
              </a:rPr>
              <a:t>challenging</a:t>
            </a:r>
            <a:r>
              <a:rPr dirty="0" sz="2100" spc="-9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dirty="0" sz="2100" spc="50">
                <a:solidFill>
                  <a:srgbClr val="0F0F0C"/>
                </a:solidFill>
                <a:latin typeface="Microsoft Sans Serif"/>
                <a:cs typeface="Microsoft Sans Serif"/>
              </a:rPr>
              <a:t>environments.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9211" y="8912225"/>
            <a:ext cx="1359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600" spc="470" b="1">
                <a:solidFill>
                  <a:srgbClr val="0F0F0C"/>
                </a:solidFill>
                <a:latin typeface="Trebuchet MS"/>
                <a:cs typeface="Trebuchet MS"/>
              </a:rPr>
              <a:t>04/</a:t>
            </a:r>
            <a:r>
              <a:rPr dirty="0" sz="3600" spc="-235" b="1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dirty="0" baseline="16339" sz="2550" spc="104" b="1">
                <a:solidFill>
                  <a:srgbClr val="0F0F0C"/>
                </a:solidFill>
                <a:latin typeface="Trebuchet MS"/>
                <a:cs typeface="Trebuchet MS"/>
              </a:rPr>
              <a:t>13</a:t>
            </a:r>
            <a:endParaRPr baseline="16339"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87834"/>
            <a:ext cx="16230600" cy="392430"/>
            <a:chOff x="1028700" y="5487834"/>
            <a:chExt cx="16230600" cy="392430"/>
          </a:xfrm>
        </p:grpSpPr>
        <p:sp>
          <p:nvSpPr>
            <p:cNvPr id="3" name="object 3"/>
            <p:cNvSpPr/>
            <p:nvPr/>
          </p:nvSpPr>
          <p:spPr>
            <a:xfrm>
              <a:off x="1028700" y="5659963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53612" y="5487834"/>
              <a:ext cx="10714355" cy="392430"/>
            </a:xfrm>
            <a:custGeom>
              <a:avLst/>
              <a:gdLst/>
              <a:ahLst/>
              <a:cxnLst/>
              <a:rect l="l" t="t" r="r" b="b"/>
              <a:pathLst>
                <a:path w="10714355" h="392429">
                  <a:moveTo>
                    <a:pt x="391883" y="0"/>
                  </a:moveTo>
                  <a:lnTo>
                    <a:pt x="0" y="0"/>
                  </a:lnTo>
                  <a:lnTo>
                    <a:pt x="0" y="391896"/>
                  </a:lnTo>
                  <a:lnTo>
                    <a:pt x="391883" y="391896"/>
                  </a:lnTo>
                  <a:lnTo>
                    <a:pt x="391883" y="0"/>
                  </a:lnTo>
                  <a:close/>
                </a:path>
                <a:path w="10714355" h="392429">
                  <a:moveTo>
                    <a:pt x="5652033" y="0"/>
                  </a:moveTo>
                  <a:lnTo>
                    <a:pt x="5260149" y="0"/>
                  </a:lnTo>
                  <a:lnTo>
                    <a:pt x="5260149" y="391896"/>
                  </a:lnTo>
                  <a:lnTo>
                    <a:pt x="5652033" y="391896"/>
                  </a:lnTo>
                  <a:lnTo>
                    <a:pt x="5652033" y="0"/>
                  </a:lnTo>
                  <a:close/>
                </a:path>
                <a:path w="10714355" h="392429">
                  <a:moveTo>
                    <a:pt x="10713885" y="0"/>
                  </a:moveTo>
                  <a:lnTo>
                    <a:pt x="10322001" y="0"/>
                  </a:lnTo>
                  <a:lnTo>
                    <a:pt x="10322001" y="391896"/>
                  </a:lnTo>
                  <a:lnTo>
                    <a:pt x="10713885" y="391896"/>
                  </a:lnTo>
                  <a:lnTo>
                    <a:pt x="10713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79563" y="4119718"/>
            <a:ext cx="843915" cy="466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2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5</a:t>
            </a:fld>
            <a:r>
              <a:rPr dirty="0" spc="360"/>
              <a:t>/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>
                <a:solidFill>
                  <a:srgbClr val="FFFFFF"/>
                </a:solidFill>
              </a:rPr>
              <a:t>1</a:t>
            </a:r>
            <a:r>
              <a:rPr dirty="0" spc="13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41420" y="4119718"/>
            <a:ext cx="843915" cy="466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03277" y="4119718"/>
            <a:ext cx="843915" cy="466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00" spc="-5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8408" y="4178201"/>
            <a:ext cx="1567180" cy="3797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dirty="0" sz="2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school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265" y="3917826"/>
            <a:ext cx="1747520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Managemen</a:t>
            </a: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Trainee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6813" y="3917826"/>
            <a:ext cx="2108835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Indonesia</a:t>
            </a:r>
            <a:r>
              <a:rPr dirty="0" sz="2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Arial MT"/>
                <a:cs typeface="Arial MT"/>
              </a:rPr>
              <a:t>Open </a:t>
            </a:r>
            <a:r>
              <a:rPr dirty="0" sz="2300" spc="-6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Arial MT"/>
                <a:cs typeface="Arial MT"/>
              </a:rPr>
              <a:t>University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5514" y="6389903"/>
            <a:ext cx="27882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6325" marR="5080" indent="-1064260">
              <a:lnSpc>
                <a:spcPct val="133300"/>
              </a:lnSpc>
              <a:spcBef>
                <a:spcPts val="10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PGRI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CIMAHI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dirty="0" sz="15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6309" y="7130133"/>
            <a:ext cx="31178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5075" marR="5080" indent="-1223010">
              <a:lnSpc>
                <a:spcPct val="1333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r>
              <a:rPr dirty="0" sz="15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Administration</a:t>
            </a:r>
            <a:r>
              <a:rPr dirty="0" sz="15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dirty="0" sz="1500" spc="-4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Trainee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85307" y="7130133"/>
            <a:ext cx="26835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2780" marR="5080" indent="-640715">
              <a:lnSpc>
                <a:spcPct val="1333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Bachelor</a:t>
            </a:r>
            <a:r>
              <a:rPr dirty="0" sz="15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dirty="0" sz="15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dirty="0" sz="1500" spc="-4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Undergraduated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882715"/>
            <a:ext cx="7517130" cy="2254250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dirty="0" sz="8000" spc="819">
                <a:latin typeface="Trebuchet MS"/>
                <a:cs typeface="Trebuchet MS"/>
              </a:rPr>
              <a:t>EDUCATION </a:t>
            </a:r>
            <a:r>
              <a:rPr dirty="0" sz="8000" spc="825">
                <a:latin typeface="Trebuchet MS"/>
                <a:cs typeface="Trebuchet MS"/>
              </a:rPr>
              <a:t> </a:t>
            </a:r>
            <a:r>
              <a:rPr dirty="0" sz="8000" spc="645">
                <a:latin typeface="Trebuchet MS"/>
                <a:cs typeface="Trebuchet MS"/>
              </a:rPr>
              <a:t>B</a:t>
            </a:r>
            <a:r>
              <a:rPr dirty="0" sz="8000" spc="1000">
                <a:latin typeface="Trebuchet MS"/>
                <a:cs typeface="Trebuchet MS"/>
              </a:rPr>
              <a:t>A</a:t>
            </a:r>
            <a:r>
              <a:rPr dirty="0" sz="8000" spc="1290">
                <a:latin typeface="Trebuchet MS"/>
                <a:cs typeface="Trebuchet MS"/>
              </a:rPr>
              <a:t>C</a:t>
            </a:r>
            <a:r>
              <a:rPr dirty="0" sz="8000" spc="735">
                <a:latin typeface="Trebuchet MS"/>
                <a:cs typeface="Trebuchet MS"/>
              </a:rPr>
              <a:t>K</a:t>
            </a:r>
            <a:r>
              <a:rPr dirty="0" sz="8000" spc="950">
                <a:latin typeface="Trebuchet MS"/>
                <a:cs typeface="Trebuchet MS"/>
              </a:rPr>
              <a:t>G</a:t>
            </a:r>
            <a:r>
              <a:rPr dirty="0" sz="8000" spc="505">
                <a:latin typeface="Trebuchet MS"/>
                <a:cs typeface="Trebuchet MS"/>
              </a:rPr>
              <a:t>R</a:t>
            </a:r>
            <a:r>
              <a:rPr dirty="0" sz="8000" spc="695">
                <a:latin typeface="Trebuchet MS"/>
                <a:cs typeface="Trebuchet MS"/>
              </a:rPr>
              <a:t>O</a:t>
            </a:r>
            <a:r>
              <a:rPr dirty="0" sz="8000" spc="225">
                <a:latin typeface="Trebuchet MS"/>
                <a:cs typeface="Trebuchet MS"/>
              </a:rPr>
              <a:t>U</a:t>
            </a:r>
            <a:r>
              <a:rPr dirty="0" sz="8000" spc="735">
                <a:latin typeface="Trebuchet MS"/>
                <a:cs typeface="Trebuchet MS"/>
              </a:rPr>
              <a:t>N</a:t>
            </a:r>
            <a:r>
              <a:rPr dirty="0" sz="8000" spc="695">
                <a:latin typeface="Trebuchet MS"/>
                <a:cs typeface="Trebuchet MS"/>
              </a:rPr>
              <a:t>D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5098" y="7206333"/>
            <a:ext cx="13493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Electro</a:t>
            </a:r>
            <a:r>
              <a:rPr dirty="0" sz="15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2263" y="6466103"/>
            <a:ext cx="31057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Poliplant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Cargill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15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Centre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03513" y="6463374"/>
            <a:ext cx="1846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Universitas</a:t>
            </a:r>
            <a:r>
              <a:rPr dirty="0" sz="15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Terbuka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630" y="245666"/>
            <a:ext cx="7781925" cy="9715500"/>
            <a:chOff x="308630" y="245666"/>
            <a:chExt cx="7781925" cy="971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30" y="245666"/>
              <a:ext cx="6296024" cy="9715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340" y="2851480"/>
              <a:ext cx="7458074" cy="566376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5641" y="4700549"/>
            <a:ext cx="1276349" cy="5905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952717" y="3313617"/>
            <a:ext cx="369570" cy="4721225"/>
            <a:chOff x="8952717" y="3313617"/>
            <a:chExt cx="369570" cy="4721225"/>
          </a:xfrm>
        </p:grpSpPr>
        <p:sp>
          <p:nvSpPr>
            <p:cNvPr id="7" name="object 7"/>
            <p:cNvSpPr/>
            <p:nvPr/>
          </p:nvSpPr>
          <p:spPr>
            <a:xfrm>
              <a:off x="9134677" y="3677167"/>
              <a:ext cx="5715" cy="3991610"/>
            </a:xfrm>
            <a:custGeom>
              <a:avLst/>
              <a:gdLst/>
              <a:ahLst/>
              <a:cxnLst/>
              <a:rect l="l" t="t" r="r" b="b"/>
              <a:pathLst>
                <a:path w="5715" h="3991609">
                  <a:moveTo>
                    <a:pt x="0" y="0"/>
                  </a:moveTo>
                  <a:lnTo>
                    <a:pt x="5190" y="3991037"/>
                  </a:lnTo>
                </a:path>
              </a:pathLst>
            </a:custGeom>
            <a:ln w="38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52712" y="3313619"/>
              <a:ext cx="369570" cy="4721225"/>
            </a:xfrm>
            <a:custGeom>
              <a:avLst/>
              <a:gdLst/>
              <a:ahLst/>
              <a:cxnLst/>
              <a:rect l="l" t="t" r="r" b="b"/>
              <a:pathLst>
                <a:path w="369570" h="4721225">
                  <a:moveTo>
                    <a:pt x="363512" y="1683664"/>
                  </a:moveTo>
                  <a:lnTo>
                    <a:pt x="357022" y="1635353"/>
                  </a:lnTo>
                  <a:lnTo>
                    <a:pt x="338696" y="1591932"/>
                  </a:lnTo>
                  <a:lnTo>
                    <a:pt x="310273" y="1555153"/>
                  </a:lnTo>
                  <a:lnTo>
                    <a:pt x="273494" y="1526730"/>
                  </a:lnTo>
                  <a:lnTo>
                    <a:pt x="230073" y="1508404"/>
                  </a:lnTo>
                  <a:lnTo>
                    <a:pt x="181749" y="1501914"/>
                  </a:lnTo>
                  <a:lnTo>
                    <a:pt x="133438" y="1508404"/>
                  </a:lnTo>
                  <a:lnTo>
                    <a:pt x="90017" y="1526730"/>
                  </a:lnTo>
                  <a:lnTo>
                    <a:pt x="53238" y="1555153"/>
                  </a:lnTo>
                  <a:lnTo>
                    <a:pt x="24815" y="1591932"/>
                  </a:lnTo>
                  <a:lnTo>
                    <a:pt x="6489" y="1635353"/>
                  </a:lnTo>
                  <a:lnTo>
                    <a:pt x="0" y="1683677"/>
                  </a:lnTo>
                  <a:lnTo>
                    <a:pt x="6489" y="1731987"/>
                  </a:lnTo>
                  <a:lnTo>
                    <a:pt x="24815" y="1775409"/>
                  </a:lnTo>
                  <a:lnTo>
                    <a:pt x="53238" y="1812201"/>
                  </a:lnTo>
                  <a:lnTo>
                    <a:pt x="90017" y="1840611"/>
                  </a:lnTo>
                  <a:lnTo>
                    <a:pt x="133438" y="1858937"/>
                  </a:lnTo>
                  <a:lnTo>
                    <a:pt x="181762" y="1865426"/>
                  </a:lnTo>
                  <a:lnTo>
                    <a:pt x="230073" y="1858937"/>
                  </a:lnTo>
                  <a:lnTo>
                    <a:pt x="273494" y="1840611"/>
                  </a:lnTo>
                  <a:lnTo>
                    <a:pt x="310273" y="1812201"/>
                  </a:lnTo>
                  <a:lnTo>
                    <a:pt x="338696" y="1775409"/>
                  </a:lnTo>
                  <a:lnTo>
                    <a:pt x="357022" y="1731987"/>
                  </a:lnTo>
                  <a:lnTo>
                    <a:pt x="363512" y="1683664"/>
                  </a:lnTo>
                  <a:close/>
                </a:path>
                <a:path w="369570" h="4721225">
                  <a:moveTo>
                    <a:pt x="363512" y="181749"/>
                  </a:moveTo>
                  <a:lnTo>
                    <a:pt x="357022" y="133438"/>
                  </a:lnTo>
                  <a:lnTo>
                    <a:pt x="338696" y="90030"/>
                  </a:lnTo>
                  <a:lnTo>
                    <a:pt x="310273" y="53238"/>
                  </a:lnTo>
                  <a:lnTo>
                    <a:pt x="273494" y="24815"/>
                  </a:lnTo>
                  <a:lnTo>
                    <a:pt x="230073" y="6489"/>
                  </a:lnTo>
                  <a:lnTo>
                    <a:pt x="181749" y="0"/>
                  </a:lnTo>
                  <a:lnTo>
                    <a:pt x="133438" y="6489"/>
                  </a:lnTo>
                  <a:lnTo>
                    <a:pt x="90017" y="24815"/>
                  </a:lnTo>
                  <a:lnTo>
                    <a:pt x="53238" y="53238"/>
                  </a:lnTo>
                  <a:lnTo>
                    <a:pt x="24815" y="90030"/>
                  </a:lnTo>
                  <a:lnTo>
                    <a:pt x="6489" y="133438"/>
                  </a:lnTo>
                  <a:lnTo>
                    <a:pt x="0" y="181762"/>
                  </a:lnTo>
                  <a:lnTo>
                    <a:pt x="6489" y="230085"/>
                  </a:lnTo>
                  <a:lnTo>
                    <a:pt x="24815" y="273494"/>
                  </a:lnTo>
                  <a:lnTo>
                    <a:pt x="53238" y="310286"/>
                  </a:lnTo>
                  <a:lnTo>
                    <a:pt x="90017" y="338709"/>
                  </a:lnTo>
                  <a:lnTo>
                    <a:pt x="133438" y="357022"/>
                  </a:lnTo>
                  <a:lnTo>
                    <a:pt x="181762" y="363524"/>
                  </a:lnTo>
                  <a:lnTo>
                    <a:pt x="230073" y="357022"/>
                  </a:lnTo>
                  <a:lnTo>
                    <a:pt x="273494" y="338709"/>
                  </a:lnTo>
                  <a:lnTo>
                    <a:pt x="310273" y="310286"/>
                  </a:lnTo>
                  <a:lnTo>
                    <a:pt x="338696" y="273494"/>
                  </a:lnTo>
                  <a:lnTo>
                    <a:pt x="357022" y="230085"/>
                  </a:lnTo>
                  <a:lnTo>
                    <a:pt x="363512" y="181749"/>
                  </a:lnTo>
                  <a:close/>
                </a:path>
                <a:path w="369570" h="4721225">
                  <a:moveTo>
                    <a:pt x="369176" y="4539297"/>
                  </a:moveTo>
                  <a:lnTo>
                    <a:pt x="362686" y="4490974"/>
                  </a:lnTo>
                  <a:lnTo>
                    <a:pt x="344373" y="4447552"/>
                  </a:lnTo>
                  <a:lnTo>
                    <a:pt x="315950" y="4410773"/>
                  </a:lnTo>
                  <a:lnTo>
                    <a:pt x="279158" y="4382351"/>
                  </a:lnTo>
                  <a:lnTo>
                    <a:pt x="235737" y="4364025"/>
                  </a:lnTo>
                  <a:lnTo>
                    <a:pt x="187426" y="4357535"/>
                  </a:lnTo>
                  <a:lnTo>
                    <a:pt x="139103" y="4364025"/>
                  </a:lnTo>
                  <a:lnTo>
                    <a:pt x="95681" y="4382351"/>
                  </a:lnTo>
                  <a:lnTo>
                    <a:pt x="58902" y="4410773"/>
                  </a:lnTo>
                  <a:lnTo>
                    <a:pt x="30480" y="4447552"/>
                  </a:lnTo>
                  <a:lnTo>
                    <a:pt x="12153" y="4490974"/>
                  </a:lnTo>
                  <a:lnTo>
                    <a:pt x="5664" y="4539285"/>
                  </a:lnTo>
                  <a:lnTo>
                    <a:pt x="12153" y="4587608"/>
                  </a:lnTo>
                  <a:lnTo>
                    <a:pt x="30480" y="4631029"/>
                  </a:lnTo>
                  <a:lnTo>
                    <a:pt x="58902" y="4667821"/>
                  </a:lnTo>
                  <a:lnTo>
                    <a:pt x="95681" y="4696231"/>
                  </a:lnTo>
                  <a:lnTo>
                    <a:pt x="139103" y="4714557"/>
                  </a:lnTo>
                  <a:lnTo>
                    <a:pt x="187426" y="4721047"/>
                  </a:lnTo>
                  <a:lnTo>
                    <a:pt x="235737" y="4714557"/>
                  </a:lnTo>
                  <a:lnTo>
                    <a:pt x="279158" y="4696231"/>
                  </a:lnTo>
                  <a:lnTo>
                    <a:pt x="315950" y="4667821"/>
                  </a:lnTo>
                  <a:lnTo>
                    <a:pt x="344373" y="4631029"/>
                  </a:lnTo>
                  <a:lnTo>
                    <a:pt x="362686" y="4587608"/>
                  </a:lnTo>
                  <a:lnTo>
                    <a:pt x="369176" y="4539297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1307" y="7556169"/>
            <a:ext cx="1276349" cy="5905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1837" y="3005179"/>
            <a:ext cx="996519" cy="84022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5930" y="68963"/>
            <a:ext cx="10616565" cy="264033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0280"/>
              </a:lnSpc>
              <a:spcBef>
                <a:spcPts val="114"/>
              </a:spcBef>
            </a:pPr>
            <a:r>
              <a:rPr dirty="0" sz="9500" spc="1050">
                <a:solidFill>
                  <a:srgbClr val="000000"/>
                </a:solidFill>
                <a:latin typeface="Trebuchet MS"/>
                <a:cs typeface="Trebuchet MS"/>
              </a:rPr>
              <a:t>WORK</a:t>
            </a:r>
            <a:endParaRPr sz="9500">
              <a:latin typeface="Trebuchet MS"/>
              <a:cs typeface="Trebuchet MS"/>
            </a:endParaRPr>
          </a:p>
          <a:p>
            <a:pPr marL="2536190">
              <a:lnSpc>
                <a:spcPts val="10280"/>
              </a:lnSpc>
            </a:pPr>
            <a:r>
              <a:rPr dirty="0" sz="9500" spc="994">
                <a:solidFill>
                  <a:srgbClr val="000000"/>
                </a:solidFill>
                <a:latin typeface="Trebuchet MS"/>
                <a:cs typeface="Trebuchet MS"/>
              </a:rPr>
              <a:t>EXPERIENCE</a:t>
            </a:r>
            <a:endParaRPr sz="9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85173" y="6197979"/>
            <a:ext cx="5450840" cy="19932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240">
                <a:latin typeface="Trebuchet MS"/>
                <a:cs typeface="Trebuchet MS"/>
              </a:rPr>
              <a:t>5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345">
                <a:latin typeface="Trebuchet MS"/>
                <a:cs typeface="Trebuchet MS"/>
              </a:rPr>
              <a:t>M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85">
                <a:latin typeface="Trebuchet MS"/>
                <a:cs typeface="Trebuchet MS"/>
              </a:rPr>
              <a:t>h</a:t>
            </a:r>
            <a:r>
              <a:rPr dirty="0" sz="2300" spc="254">
                <a:latin typeface="Trebuchet MS"/>
                <a:cs typeface="Trebuchet MS"/>
              </a:rPr>
              <a:t>s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-650">
                <a:latin typeface="Trebuchet MS"/>
                <a:cs typeface="Trebuchet MS"/>
              </a:rPr>
              <a:t>|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345">
                <a:latin typeface="Trebuchet MS"/>
                <a:cs typeface="Trebuchet MS"/>
              </a:rPr>
              <a:t>M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254">
                <a:latin typeface="Trebuchet MS"/>
                <a:cs typeface="Trebuchet MS"/>
              </a:rPr>
              <a:t>g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195">
                <a:latin typeface="Trebuchet MS"/>
                <a:cs typeface="Trebuchet MS"/>
              </a:rPr>
              <a:t>m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-15">
                <a:latin typeface="Trebuchet MS"/>
                <a:cs typeface="Trebuchet MS"/>
              </a:rPr>
              <a:t>t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00">
                <a:latin typeface="Trebuchet MS"/>
                <a:cs typeface="Trebuchet MS"/>
              </a:rPr>
              <a:t>T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70"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rebuchet MS"/>
              <a:cs typeface="Trebuchet MS"/>
            </a:endParaRPr>
          </a:p>
          <a:p>
            <a:pPr marL="17780" marR="5080">
              <a:lnSpc>
                <a:spcPct val="114100"/>
              </a:lnSpc>
            </a:pPr>
            <a:r>
              <a:rPr dirty="0" sz="2300" spc="210">
                <a:latin typeface="Trebuchet MS"/>
                <a:cs typeface="Trebuchet MS"/>
              </a:rPr>
              <a:t>6</a:t>
            </a:r>
            <a:r>
              <a:rPr dirty="0" sz="2300" spc="-515">
                <a:latin typeface="Trebuchet MS"/>
                <a:cs typeface="Trebuchet MS"/>
              </a:rPr>
              <a:t>.</a:t>
            </a:r>
            <a:r>
              <a:rPr dirty="0" sz="2300" spc="60">
                <a:latin typeface="Trebuchet MS"/>
                <a:cs typeface="Trebuchet MS"/>
              </a:rPr>
              <a:t>7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35">
                <a:latin typeface="Trebuchet MS"/>
                <a:cs typeface="Trebuchet MS"/>
              </a:rPr>
              <a:t>y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254">
                <a:latin typeface="Trebuchet MS"/>
                <a:cs typeface="Trebuchet MS"/>
              </a:rPr>
              <a:t>s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-650">
                <a:latin typeface="Trebuchet MS"/>
                <a:cs typeface="Trebuchet MS"/>
              </a:rPr>
              <a:t>|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25">
                <a:latin typeface="Trebuchet MS"/>
                <a:cs typeface="Trebuchet MS"/>
              </a:rPr>
              <a:t>P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135">
                <a:latin typeface="Trebuchet MS"/>
                <a:cs typeface="Trebuchet MS"/>
              </a:rPr>
              <a:t>d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90">
                <a:latin typeface="Trebuchet MS"/>
                <a:cs typeface="Trebuchet MS"/>
              </a:rPr>
              <a:t>n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200">
                <a:latin typeface="Trebuchet MS"/>
                <a:cs typeface="Trebuchet MS"/>
              </a:rPr>
              <a:t>E</a:t>
            </a:r>
            <a:r>
              <a:rPr dirty="0" sz="2300" spc="110">
                <a:latin typeface="Trebuchet MS"/>
                <a:cs typeface="Trebuchet MS"/>
              </a:rPr>
              <a:t>x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-170">
                <a:latin typeface="Trebuchet MS"/>
                <a:cs typeface="Trebuchet MS"/>
              </a:rPr>
              <a:t>ll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70">
                <a:latin typeface="Trebuchet MS"/>
                <a:cs typeface="Trebuchet MS"/>
              </a:rPr>
              <a:t>e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75">
                <a:latin typeface="Trebuchet MS"/>
                <a:cs typeface="Trebuchet MS"/>
              </a:rPr>
              <a:t>&amp;  </a:t>
            </a:r>
            <a:r>
              <a:rPr dirty="0" sz="2300" spc="345">
                <a:latin typeface="Trebuchet MS"/>
                <a:cs typeface="Trebuchet MS"/>
              </a:rPr>
              <a:t>M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-10">
                <a:latin typeface="Trebuchet MS"/>
                <a:cs typeface="Trebuchet MS"/>
              </a:rPr>
              <a:t>f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260">
                <a:latin typeface="Trebuchet MS"/>
                <a:cs typeface="Trebuchet MS"/>
              </a:rPr>
              <a:t>g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00">
                <a:latin typeface="Trebuchet MS"/>
                <a:cs typeface="Trebuchet MS"/>
              </a:rPr>
              <a:t>T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85">
                <a:latin typeface="Trebuchet MS"/>
                <a:cs typeface="Trebuchet MS"/>
              </a:rPr>
              <a:t>hn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-170">
                <a:latin typeface="Trebuchet MS"/>
                <a:cs typeface="Trebuchet MS"/>
              </a:rPr>
              <a:t>l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254">
                <a:latin typeface="Trebuchet MS"/>
                <a:cs typeface="Trebuchet MS"/>
              </a:rPr>
              <a:t>g</a:t>
            </a:r>
            <a:r>
              <a:rPr dirty="0" sz="2300" spc="140">
                <a:latin typeface="Trebuchet MS"/>
                <a:cs typeface="Trebuchet MS"/>
              </a:rPr>
              <a:t>y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355">
                <a:latin typeface="Trebuchet MS"/>
                <a:cs typeface="Trebuchet MS"/>
              </a:rPr>
              <a:t>C</a:t>
            </a:r>
            <a:r>
              <a:rPr dirty="0" sz="2300" spc="135">
                <a:latin typeface="Trebuchet MS"/>
                <a:cs typeface="Trebuchet MS"/>
              </a:rPr>
              <a:t>oo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135">
                <a:latin typeface="Trebuchet MS"/>
                <a:cs typeface="Trebuchet MS"/>
              </a:rPr>
              <a:t>d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-10">
                <a:latin typeface="Trebuchet MS"/>
                <a:cs typeface="Trebuchet MS"/>
              </a:rPr>
              <a:t>r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85173" y="3007683"/>
            <a:ext cx="4912360" cy="82550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300" spc="-135">
                <a:latin typeface="Trebuchet MS"/>
                <a:cs typeface="Trebuchet MS"/>
              </a:rPr>
              <a:t>1</a:t>
            </a:r>
            <a:r>
              <a:rPr dirty="0" sz="2300" spc="-515">
                <a:latin typeface="Trebuchet MS"/>
                <a:cs typeface="Trebuchet MS"/>
              </a:rPr>
              <a:t>.</a:t>
            </a:r>
            <a:r>
              <a:rPr dirty="0" sz="2300" spc="240">
                <a:latin typeface="Trebuchet MS"/>
                <a:cs typeface="Trebuchet MS"/>
              </a:rPr>
              <a:t>5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35">
                <a:latin typeface="Trebuchet MS"/>
                <a:cs typeface="Trebuchet MS"/>
              </a:rPr>
              <a:t>y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254">
                <a:latin typeface="Trebuchet MS"/>
                <a:cs typeface="Trebuchet MS"/>
              </a:rPr>
              <a:t>s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-650">
                <a:latin typeface="Trebuchet MS"/>
                <a:cs typeface="Trebuchet MS"/>
              </a:rPr>
              <a:t>|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25">
                <a:latin typeface="Trebuchet MS"/>
                <a:cs typeface="Trebuchet MS"/>
              </a:rPr>
              <a:t>P</a:t>
            </a:r>
            <a:r>
              <a:rPr dirty="0" sz="2300" spc="100">
                <a:latin typeface="Trebuchet MS"/>
                <a:cs typeface="Trebuchet MS"/>
              </a:rPr>
              <a:t>T</a:t>
            </a:r>
            <a:r>
              <a:rPr dirty="0" sz="2300" spc="-515">
                <a:latin typeface="Trebuchet MS"/>
                <a:cs typeface="Trebuchet MS"/>
              </a:rPr>
              <a:t>.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00">
                <a:latin typeface="Trebuchet MS"/>
                <a:cs typeface="Trebuchet MS"/>
              </a:rPr>
              <a:t>T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135">
                <a:latin typeface="Trebuchet MS"/>
                <a:cs typeface="Trebuchet MS"/>
              </a:rPr>
              <a:t>d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135">
                <a:latin typeface="Trebuchet MS"/>
                <a:cs typeface="Trebuchet MS"/>
              </a:rPr>
              <a:t>y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195">
                <a:latin typeface="Trebuchet MS"/>
                <a:cs typeface="Trebuchet MS"/>
              </a:rPr>
              <a:t>m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254">
                <a:latin typeface="Trebuchet MS"/>
                <a:cs typeface="Trebuchet MS"/>
              </a:rPr>
              <a:t>s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400">
                <a:latin typeface="Trebuchet MS"/>
                <a:cs typeface="Trebuchet MS"/>
              </a:rPr>
              <a:t>S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135">
                <a:latin typeface="Trebuchet MS"/>
                <a:cs typeface="Trebuchet MS"/>
              </a:rPr>
              <a:t>p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250">
                <a:latin typeface="Trebuchet MS"/>
                <a:cs typeface="Trebuchet MS"/>
              </a:rPr>
              <a:t>s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140">
                <a:latin typeface="Trebuchet MS"/>
                <a:cs typeface="Trebuchet MS"/>
              </a:rPr>
              <a:t>k</a:t>
            </a:r>
            <a:r>
              <a:rPr dirty="0" sz="2300" spc="50"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300" spc="-650">
                <a:latin typeface="Trebuchet MS"/>
                <a:cs typeface="Trebuchet MS"/>
              </a:rPr>
              <a:t>|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25">
                <a:latin typeface="Trebuchet MS"/>
                <a:cs typeface="Trebuchet MS"/>
              </a:rPr>
              <a:t>P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185">
                <a:latin typeface="Trebuchet MS"/>
                <a:cs typeface="Trebuchet MS"/>
              </a:rPr>
              <a:t>c</a:t>
            </a:r>
            <a:r>
              <a:rPr dirty="0" sz="2300" spc="85">
                <a:latin typeface="Trebuchet MS"/>
                <a:cs typeface="Trebuchet MS"/>
              </a:rPr>
              <a:t>h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250">
                <a:latin typeface="Trebuchet MS"/>
                <a:cs typeface="Trebuchet MS"/>
              </a:rPr>
              <a:t>s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260">
                <a:latin typeface="Trebuchet MS"/>
                <a:cs typeface="Trebuchet MS"/>
              </a:rPr>
              <a:t>g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245">
                <a:latin typeface="Trebuchet MS"/>
                <a:cs typeface="Trebuchet MS"/>
              </a:rPr>
              <a:t>A</a:t>
            </a:r>
            <a:r>
              <a:rPr dirty="0" sz="2300" spc="250">
                <a:latin typeface="Trebuchet MS"/>
                <a:cs typeface="Trebuchet MS"/>
              </a:rPr>
              <a:t>ss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250">
                <a:latin typeface="Trebuchet MS"/>
                <a:cs typeface="Trebuchet MS"/>
              </a:rPr>
              <a:t>s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-15">
                <a:latin typeface="Trebuchet MS"/>
                <a:cs typeface="Trebuchet MS"/>
              </a:rPr>
              <a:t>t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-650">
                <a:latin typeface="Trebuchet MS"/>
                <a:cs typeface="Trebuchet MS"/>
              </a:rPr>
              <a:t>|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85173" y="4770170"/>
            <a:ext cx="454152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30">
                <a:latin typeface="Trebuchet MS"/>
                <a:cs typeface="Trebuchet MS"/>
              </a:rPr>
              <a:t>1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35">
                <a:latin typeface="Trebuchet MS"/>
                <a:cs typeface="Trebuchet MS"/>
              </a:rPr>
              <a:t>y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254">
                <a:latin typeface="Trebuchet MS"/>
                <a:cs typeface="Trebuchet MS"/>
              </a:rPr>
              <a:t>s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-650">
                <a:latin typeface="Trebuchet MS"/>
                <a:cs typeface="Trebuchet MS"/>
              </a:rPr>
              <a:t>|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100">
                <a:latin typeface="Trebuchet MS"/>
                <a:cs typeface="Trebuchet MS"/>
              </a:rPr>
              <a:t>T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45">
                <a:latin typeface="Trebuchet MS"/>
                <a:cs typeface="Trebuchet MS"/>
              </a:rPr>
              <a:t>a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260">
                <a:latin typeface="Trebuchet MS"/>
                <a:cs typeface="Trebuchet MS"/>
              </a:rPr>
              <a:t>g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355">
                <a:latin typeface="Trebuchet MS"/>
                <a:cs typeface="Trebuchet MS"/>
              </a:rPr>
              <a:t>C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85">
                <a:latin typeface="Trebuchet MS"/>
                <a:cs typeface="Trebuchet MS"/>
              </a:rPr>
              <a:t>n</a:t>
            </a:r>
            <a:r>
              <a:rPr dirty="0" sz="2300" spc="-20">
                <a:latin typeface="Trebuchet MS"/>
                <a:cs typeface="Trebuchet MS"/>
              </a:rPr>
              <a:t>t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70">
                <a:latin typeface="Trebuchet MS"/>
                <a:cs typeface="Trebuchet MS"/>
              </a:rPr>
              <a:t>e</a:t>
            </a:r>
            <a:r>
              <a:rPr dirty="0" sz="2300" spc="-180">
                <a:latin typeface="Trebuchet MS"/>
                <a:cs typeface="Trebuchet MS"/>
              </a:rPr>
              <a:t> </a:t>
            </a:r>
            <a:r>
              <a:rPr dirty="0" sz="2300" spc="400">
                <a:latin typeface="Trebuchet MS"/>
                <a:cs typeface="Trebuchet MS"/>
              </a:rPr>
              <a:t>S</a:t>
            </a:r>
            <a:r>
              <a:rPr dirty="0" sz="2300" spc="80">
                <a:latin typeface="Trebuchet MS"/>
                <a:cs typeface="Trebuchet MS"/>
              </a:rPr>
              <a:t>u</a:t>
            </a:r>
            <a:r>
              <a:rPr dirty="0" sz="2300" spc="135">
                <a:latin typeface="Trebuchet MS"/>
                <a:cs typeface="Trebuchet MS"/>
              </a:rPr>
              <a:t>p</a:t>
            </a:r>
            <a:r>
              <a:rPr dirty="0" sz="2300" spc="65">
                <a:latin typeface="Trebuchet MS"/>
                <a:cs typeface="Trebuchet MS"/>
              </a:rPr>
              <a:t>e</a:t>
            </a:r>
            <a:r>
              <a:rPr dirty="0" sz="2300" spc="-15">
                <a:latin typeface="Trebuchet MS"/>
                <a:cs typeface="Trebuchet MS"/>
              </a:rPr>
              <a:t>r</a:t>
            </a:r>
            <a:r>
              <a:rPr dirty="0" sz="2300" spc="130">
                <a:latin typeface="Trebuchet MS"/>
                <a:cs typeface="Trebuchet MS"/>
              </a:rPr>
              <a:t>v</a:t>
            </a:r>
            <a:r>
              <a:rPr dirty="0" sz="2300" spc="-140">
                <a:latin typeface="Trebuchet MS"/>
                <a:cs typeface="Trebuchet MS"/>
              </a:rPr>
              <a:t>i</a:t>
            </a:r>
            <a:r>
              <a:rPr dirty="0" sz="2300" spc="250">
                <a:latin typeface="Trebuchet MS"/>
                <a:cs typeface="Trebuchet MS"/>
              </a:rPr>
              <a:t>s</a:t>
            </a:r>
            <a:r>
              <a:rPr dirty="0" sz="2300" spc="135">
                <a:latin typeface="Trebuchet MS"/>
                <a:cs typeface="Trebuchet MS"/>
              </a:rPr>
              <a:t>o</a:t>
            </a:r>
            <a:r>
              <a:rPr dirty="0" sz="2300" spc="-10">
                <a:latin typeface="Trebuchet MS"/>
                <a:cs typeface="Trebuchet MS"/>
              </a:rPr>
              <a:t>r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5641" y="6128359"/>
            <a:ext cx="1276349" cy="59054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952717" y="6243339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58" y="363517"/>
                </a:moveTo>
                <a:lnTo>
                  <a:pt x="133439" y="357025"/>
                </a:lnTo>
                <a:lnTo>
                  <a:pt x="90020" y="338702"/>
                </a:lnTo>
                <a:lnTo>
                  <a:pt x="53235" y="310281"/>
                </a:lnTo>
                <a:lnTo>
                  <a:pt x="24814" y="273495"/>
                </a:lnTo>
                <a:lnTo>
                  <a:pt x="6491" y="230077"/>
                </a:lnTo>
                <a:lnTo>
                  <a:pt x="0" y="181752"/>
                </a:lnTo>
                <a:lnTo>
                  <a:pt x="6491" y="133439"/>
                </a:lnTo>
                <a:lnTo>
                  <a:pt x="24814" y="90021"/>
                </a:lnTo>
                <a:lnTo>
                  <a:pt x="53235" y="53235"/>
                </a:lnTo>
                <a:lnTo>
                  <a:pt x="90020" y="24815"/>
                </a:lnTo>
                <a:lnTo>
                  <a:pt x="133439" y="6492"/>
                </a:lnTo>
                <a:lnTo>
                  <a:pt x="181755" y="0"/>
                </a:lnTo>
                <a:lnTo>
                  <a:pt x="230076" y="6492"/>
                </a:lnTo>
                <a:lnTo>
                  <a:pt x="273495" y="24815"/>
                </a:lnTo>
                <a:lnTo>
                  <a:pt x="310281" y="53235"/>
                </a:lnTo>
                <a:lnTo>
                  <a:pt x="338701" y="90021"/>
                </a:lnTo>
                <a:lnTo>
                  <a:pt x="357024" y="133439"/>
                </a:lnTo>
                <a:lnTo>
                  <a:pt x="363515" y="181758"/>
                </a:lnTo>
                <a:lnTo>
                  <a:pt x="357024" y="230077"/>
                </a:lnTo>
                <a:lnTo>
                  <a:pt x="338701" y="273495"/>
                </a:lnTo>
                <a:lnTo>
                  <a:pt x="310281" y="310281"/>
                </a:lnTo>
                <a:lnTo>
                  <a:pt x="273495" y="338702"/>
                </a:lnTo>
                <a:lnTo>
                  <a:pt x="230076" y="357025"/>
                </a:lnTo>
                <a:lnTo>
                  <a:pt x="181758" y="363517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5</a:t>
            </a:fld>
            <a:r>
              <a:rPr dirty="0" spc="360"/>
              <a:t>/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>
                <a:solidFill>
                  <a:srgbClr val="FFFFFF"/>
                </a:solidFill>
              </a:rPr>
              <a:t>1</a:t>
            </a:r>
            <a:r>
              <a:rPr dirty="0" spc="13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22046" y="1028700"/>
            <a:ext cx="5835015" cy="3905885"/>
            <a:chOff x="11422046" y="1028700"/>
            <a:chExt cx="5835015" cy="3905885"/>
          </a:xfrm>
        </p:grpSpPr>
        <p:sp>
          <p:nvSpPr>
            <p:cNvPr id="3" name="object 3"/>
            <p:cNvSpPr/>
            <p:nvPr/>
          </p:nvSpPr>
          <p:spPr>
            <a:xfrm>
              <a:off x="11422046" y="1028700"/>
              <a:ext cx="5835015" cy="3905885"/>
            </a:xfrm>
            <a:custGeom>
              <a:avLst/>
              <a:gdLst/>
              <a:ahLst/>
              <a:cxnLst/>
              <a:rect l="l" t="t" r="r" b="b"/>
              <a:pathLst>
                <a:path w="5835015" h="3905885">
                  <a:moveTo>
                    <a:pt x="5834657" y="3905845"/>
                  </a:moveTo>
                  <a:lnTo>
                    <a:pt x="0" y="3905845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905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0329" y="1225658"/>
              <a:ext cx="5419724" cy="31337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91582"/>
            <a:ext cx="5436235" cy="3418204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7345"/>
              </a:lnSpc>
              <a:spcBef>
                <a:spcPts val="120"/>
              </a:spcBef>
            </a:pPr>
            <a:r>
              <a:rPr dirty="0" sz="7250" spc="55" b="0">
                <a:latin typeface="Trebuchet MS"/>
                <a:cs typeface="Trebuchet MS"/>
              </a:rPr>
              <a:t>Personal</a:t>
            </a:r>
            <a:endParaRPr sz="7250">
              <a:latin typeface="Trebuchet MS"/>
              <a:cs typeface="Trebuchet MS"/>
            </a:endParaRPr>
          </a:p>
          <a:p>
            <a:pPr marL="12700">
              <a:lnSpc>
                <a:spcPts val="19345"/>
              </a:lnSpc>
            </a:pPr>
            <a:r>
              <a:rPr dirty="0" sz="17250" spc="2225">
                <a:latin typeface="Trebuchet MS"/>
                <a:cs typeface="Trebuchet MS"/>
              </a:rPr>
              <a:t>S</a:t>
            </a:r>
            <a:r>
              <a:rPr dirty="0" sz="17250" spc="645">
                <a:latin typeface="Trebuchet MS"/>
                <a:cs typeface="Trebuchet MS"/>
              </a:rPr>
              <a:t>k</a:t>
            </a:r>
            <a:r>
              <a:rPr dirty="0" sz="17250" spc="-1095">
                <a:latin typeface="Trebuchet MS"/>
                <a:cs typeface="Trebuchet MS"/>
              </a:rPr>
              <a:t>i</a:t>
            </a:r>
            <a:r>
              <a:rPr dirty="0" sz="17250" spc="-1035">
                <a:latin typeface="Trebuchet MS"/>
                <a:cs typeface="Trebuchet MS"/>
              </a:rPr>
              <a:t>ll</a:t>
            </a:r>
            <a:r>
              <a:rPr dirty="0" sz="17250" spc="1855">
                <a:latin typeface="Trebuchet MS"/>
                <a:cs typeface="Trebuchet MS"/>
              </a:rPr>
              <a:t>s</a:t>
            </a:r>
            <a:endParaRPr sz="17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354231"/>
            <a:ext cx="357060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00" spc="2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3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6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2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600" spc="5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4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2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2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2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2046" y="1028700"/>
            <a:ext cx="5835015" cy="3905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2430780">
              <a:lnSpc>
                <a:spcPct val="100000"/>
              </a:lnSpc>
              <a:spcBef>
                <a:spcPts val="5"/>
              </a:spcBef>
            </a:pPr>
            <a:r>
              <a:rPr dirty="0" sz="2600" spc="225">
                <a:latin typeface="Trebuchet MS"/>
                <a:cs typeface="Trebuchet MS"/>
              </a:rPr>
              <a:t>E</a:t>
            </a:r>
            <a:r>
              <a:rPr dirty="0" sz="2600" spc="350">
                <a:latin typeface="Trebuchet MS"/>
                <a:cs typeface="Trebuchet MS"/>
              </a:rPr>
              <a:t>X</a:t>
            </a:r>
            <a:r>
              <a:rPr dirty="0" sz="2600" spc="405">
                <a:latin typeface="Trebuchet MS"/>
                <a:cs typeface="Trebuchet MS"/>
              </a:rPr>
              <a:t>C</a:t>
            </a:r>
            <a:r>
              <a:rPr dirty="0" sz="2600" spc="225">
                <a:latin typeface="Trebuchet MS"/>
                <a:cs typeface="Trebuchet MS"/>
              </a:rPr>
              <a:t>E</a:t>
            </a:r>
            <a:r>
              <a:rPr dirty="0" sz="2600" spc="35">
                <a:latin typeface="Trebuchet MS"/>
                <a:cs typeface="Trebuchet MS"/>
              </a:rPr>
              <a:t>L</a:t>
            </a:r>
            <a:r>
              <a:rPr dirty="0" sz="2600" spc="-200">
                <a:latin typeface="Trebuchet MS"/>
                <a:cs typeface="Trebuchet MS"/>
              </a:rPr>
              <a:t> </a:t>
            </a:r>
            <a:r>
              <a:rPr dirty="0" sz="2600" spc="229">
                <a:latin typeface="Trebuchet MS"/>
                <a:cs typeface="Trebuchet MS"/>
              </a:rPr>
              <a:t>D</a:t>
            </a:r>
            <a:r>
              <a:rPr dirty="0" sz="2600" spc="275">
                <a:latin typeface="Trebuchet MS"/>
                <a:cs typeface="Trebuchet MS"/>
              </a:rPr>
              <a:t>A</a:t>
            </a:r>
            <a:r>
              <a:rPr dirty="0" sz="2600" spc="455">
                <a:latin typeface="Trebuchet MS"/>
                <a:cs typeface="Trebuchet MS"/>
              </a:rPr>
              <a:t>S</a:t>
            </a:r>
            <a:r>
              <a:rPr dirty="0" sz="2600" spc="85">
                <a:latin typeface="Trebuchet MS"/>
                <a:cs typeface="Trebuchet MS"/>
              </a:rPr>
              <a:t>H</a:t>
            </a:r>
            <a:r>
              <a:rPr dirty="0" sz="2600" spc="210">
                <a:latin typeface="Trebuchet MS"/>
                <a:cs typeface="Trebuchet MS"/>
              </a:rPr>
              <a:t>B</a:t>
            </a:r>
            <a:r>
              <a:rPr dirty="0" sz="2600" spc="250">
                <a:latin typeface="Trebuchet MS"/>
                <a:cs typeface="Trebuchet MS"/>
              </a:rPr>
              <a:t>O</a:t>
            </a:r>
            <a:r>
              <a:rPr dirty="0" sz="2600" spc="275">
                <a:latin typeface="Trebuchet MS"/>
                <a:cs typeface="Trebuchet MS"/>
              </a:rPr>
              <a:t>A</a:t>
            </a:r>
            <a:r>
              <a:rPr dirty="0" sz="2600" spc="160">
                <a:latin typeface="Trebuchet MS"/>
                <a:cs typeface="Trebuchet MS"/>
              </a:rPr>
              <a:t>R</a:t>
            </a:r>
            <a:r>
              <a:rPr dirty="0" sz="2600" spc="235">
                <a:latin typeface="Trebuchet MS"/>
                <a:cs typeface="Trebuchet MS"/>
              </a:rPr>
              <a:t>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0121" y="4877695"/>
            <a:ext cx="5650865" cy="32924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15"/>
              </a:spcBef>
            </a:pP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2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300">
              <a:latin typeface="Trebuchet MS"/>
              <a:cs typeface="Trebuchet MS"/>
            </a:endParaRPr>
          </a:p>
          <a:p>
            <a:pPr algn="just" marL="12700" marR="5080">
              <a:lnSpc>
                <a:spcPts val="3679"/>
              </a:lnSpc>
              <a:spcBef>
                <a:spcPts val="270"/>
              </a:spcBef>
            </a:pP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STORYTELLING</a:t>
            </a:r>
            <a:r>
              <a:rPr dirty="0" sz="2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65">
                <a:solidFill>
                  <a:srgbClr val="FFFFFF"/>
                </a:solidFill>
                <a:latin typeface="Trebuchet MS"/>
                <a:cs typeface="Trebuchet MS"/>
              </a:rPr>
              <a:t>(PRESENTATION)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1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0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2300" spc="1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3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2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23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  <a:p>
            <a:pPr algn="just" marL="12700" marR="1285240">
              <a:lnSpc>
                <a:spcPts val="3679"/>
              </a:lnSpc>
              <a:spcBef>
                <a:spcPts val="85"/>
              </a:spcBef>
            </a:pP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4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1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4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19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9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300" spc="3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4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1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2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34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8700" y="4859241"/>
            <a:ext cx="5835015" cy="3423920"/>
            <a:chOff x="1028700" y="4859241"/>
            <a:chExt cx="5835015" cy="3423920"/>
          </a:xfrm>
        </p:grpSpPr>
        <p:sp>
          <p:nvSpPr>
            <p:cNvPr id="10" name="object 10"/>
            <p:cNvSpPr/>
            <p:nvPr/>
          </p:nvSpPr>
          <p:spPr>
            <a:xfrm>
              <a:off x="1028700" y="4859241"/>
              <a:ext cx="5835015" cy="3423920"/>
            </a:xfrm>
            <a:custGeom>
              <a:avLst/>
              <a:gdLst/>
              <a:ahLst/>
              <a:cxnLst/>
              <a:rect l="l" t="t" r="r" b="b"/>
              <a:pathLst>
                <a:path w="5835015" h="3423920">
                  <a:moveTo>
                    <a:pt x="5834657" y="3423641"/>
                  </a:moveTo>
                  <a:lnTo>
                    <a:pt x="0" y="3423641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423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076" y="4947557"/>
              <a:ext cx="5457824" cy="31718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670"/>
              </a:lnSpc>
            </a:pPr>
            <a:r>
              <a:rPr dirty="0" spc="360"/>
              <a:t>0</a:t>
            </a:r>
            <a:fld id="{81D60167-4931-47E6-BA6A-407CBD079E47}" type="slidenum">
              <a:rPr dirty="0" spc="360"/>
              <a:t>5</a:t>
            </a:fld>
            <a:r>
              <a:rPr dirty="0" spc="360"/>
              <a:t>/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5"/>
              </a:lnSpc>
            </a:pPr>
            <a:r>
              <a:rPr dirty="0" spc="15">
                <a:solidFill>
                  <a:srgbClr val="FFFFFF"/>
                </a:solidFill>
              </a:rPr>
              <a:t>1</a:t>
            </a:r>
            <a:r>
              <a:rPr dirty="0" spc="13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140" y="1"/>
            <a:ext cx="5136515" cy="10041255"/>
            <a:chOff x="694140" y="1"/>
            <a:chExt cx="5136515" cy="10041255"/>
          </a:xfrm>
        </p:grpSpPr>
        <p:sp>
          <p:nvSpPr>
            <p:cNvPr id="3" name="object 3"/>
            <p:cNvSpPr/>
            <p:nvPr/>
          </p:nvSpPr>
          <p:spPr>
            <a:xfrm>
              <a:off x="694140" y="1"/>
              <a:ext cx="5136515" cy="10041255"/>
            </a:xfrm>
            <a:custGeom>
              <a:avLst/>
              <a:gdLst/>
              <a:ahLst/>
              <a:cxnLst/>
              <a:rect l="l" t="t" r="r" b="b"/>
              <a:pathLst>
                <a:path w="5136515" h="10041255">
                  <a:moveTo>
                    <a:pt x="5135937" y="10041103"/>
                  </a:moveTo>
                  <a:lnTo>
                    <a:pt x="0" y="10041103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04110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84" y="5464594"/>
              <a:ext cx="4667249" cy="4352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588" y="1182883"/>
            <a:ext cx="11706223" cy="6810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8027963"/>
            <a:ext cx="8521065" cy="1716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100" spc="71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100" spc="9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100" spc="70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100" spc="48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100" spc="38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100" spc="965" b="1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dirty="0" sz="11100" spc="-140" b="1">
                <a:solidFill>
                  <a:srgbClr val="0F0F0C"/>
                </a:solidFill>
                <a:latin typeface="Trebuchet MS"/>
                <a:cs typeface="Trebuchet MS"/>
              </a:rPr>
              <a:t>L</a:t>
            </a:r>
            <a:r>
              <a:rPr dirty="0" sz="11100" spc="2605" b="1">
                <a:solidFill>
                  <a:srgbClr val="0F0F0C"/>
                </a:solidFill>
                <a:latin typeface="Trebuchet MS"/>
                <a:cs typeface="Trebuchet MS"/>
              </a:rPr>
              <a:t>I</a:t>
            </a:r>
            <a:r>
              <a:rPr dirty="0" sz="11100" spc="969" b="1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599201"/>
            <a:ext cx="4740275" cy="342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30935">
              <a:lnSpc>
                <a:spcPct val="132800"/>
              </a:lnSpc>
              <a:spcBef>
                <a:spcPts val="100"/>
              </a:spcBef>
            </a:pP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2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0  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2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40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8912226"/>
            <a:ext cx="905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765" b="1">
                <a:latin typeface="Trebuchet MS"/>
                <a:cs typeface="Trebuchet MS"/>
              </a:rPr>
              <a:t>0</a:t>
            </a:r>
            <a:r>
              <a:rPr dirty="0" sz="3600" spc="495" b="1">
                <a:latin typeface="Trebuchet MS"/>
                <a:cs typeface="Trebuchet MS"/>
              </a:rPr>
              <a:t>8</a:t>
            </a:r>
            <a:r>
              <a:rPr dirty="0" sz="3600" spc="40" b="1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75613" y="9086917"/>
            <a:ext cx="297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5" b="1">
                <a:latin typeface="Trebuchet MS"/>
                <a:cs typeface="Trebuchet MS"/>
              </a:rPr>
              <a:t>1</a:t>
            </a:r>
            <a:r>
              <a:rPr dirty="0" sz="1700" spc="130" b="1"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0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277311" y="9020175"/>
            <a:ext cx="128333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70"/>
              </a:lnSpc>
              <a:tabLst>
                <a:tab pos="1010919" algn="l"/>
              </a:tabLst>
            </a:pPr>
            <a:r>
              <a:rPr dirty="0" sz="3600" spc="40" b="1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r>
              <a:rPr dirty="0" sz="3600" spc="40" b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36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baseline="16339" sz="2550" spc="22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baseline="16339" sz="2550" spc="195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baseline="16339" sz="25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450746" y="0"/>
            <a:ext cx="5837555" cy="10287000"/>
            <a:chOff x="12450746" y="0"/>
            <a:chExt cx="5837555" cy="10287000"/>
          </a:xfrm>
        </p:grpSpPr>
        <p:sp>
          <p:nvSpPr>
            <p:cNvPr id="6" name="object 6"/>
            <p:cNvSpPr/>
            <p:nvPr/>
          </p:nvSpPr>
          <p:spPr>
            <a:xfrm>
              <a:off x="12450746" y="0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0" y="0"/>
                  </a:moveTo>
                  <a:lnTo>
                    <a:pt x="5834657" y="0"/>
                  </a:lnTo>
                  <a:lnTo>
                    <a:pt x="5834657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0746" y="5268685"/>
              <a:ext cx="5837253" cy="501831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992" y="1234898"/>
            <a:ext cx="11687174" cy="6800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065765" y="2095473"/>
            <a:ext cx="4600575" cy="197993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100" spc="65" b="1">
                <a:solidFill>
                  <a:srgbClr val="FFFFFF"/>
                </a:solidFill>
                <a:latin typeface="Trebuchet MS"/>
                <a:cs typeface="Trebuchet MS"/>
              </a:rPr>
              <a:t>Cargill</a:t>
            </a:r>
            <a:r>
              <a:rPr dirty="0" sz="21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5" b="1">
                <a:solidFill>
                  <a:srgbClr val="FFFFFF"/>
                </a:solidFill>
                <a:latin typeface="Trebuchet MS"/>
                <a:cs typeface="Trebuchet MS"/>
              </a:rPr>
              <a:t>Tropical</a:t>
            </a:r>
            <a:r>
              <a:rPr dirty="0" sz="21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10" b="1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1900" spc="70" b="1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dirty="0" sz="19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20" b="1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dirty="0" sz="19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00" b="1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</a:pPr>
            <a:r>
              <a:rPr dirty="0" sz="1900" spc="70">
                <a:solidFill>
                  <a:srgbClr val="FFFFFF"/>
                </a:solidFill>
                <a:latin typeface="Trebuchet MS"/>
                <a:cs typeface="Trebuchet MS"/>
              </a:rPr>
              <a:t>Describing</a:t>
            </a:r>
            <a:r>
              <a:rPr dirty="0" sz="19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95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dirty="0" sz="19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dirty="0" sz="19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dirty="0" sz="19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rebuchet MS"/>
                <a:cs typeface="Trebuchet MS"/>
              </a:rPr>
              <a:t>mtd </a:t>
            </a:r>
            <a:r>
              <a:rPr dirty="0" sz="1900" spc="-5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9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900" spc="114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8628" y="8023854"/>
            <a:ext cx="9186545" cy="1848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950" spc="78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1950" spc="106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950" spc="77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950" spc="53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950" spc="43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950" spc="106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950" spc="-1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1950" spc="282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950" spc="106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11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78673" y="8924223"/>
            <a:ext cx="911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765" b="1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3600" spc="540" b="1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3600" spc="40" b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89676" y="9098911"/>
            <a:ext cx="297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700" spc="13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 mulya setiadi</dc:creator>
  <cp:keywords>DAFZhFDdgQQ,BAETkVfnPG8</cp:keywords>
  <dc:title>Portfolio</dc:title>
  <dcterms:created xsi:type="dcterms:W3CDTF">2023-02-07T19:44:57Z</dcterms:created>
  <dcterms:modified xsi:type="dcterms:W3CDTF">2023-02-07T19:44:57Z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2023-02-07T00:00:00Z</vt:filetime>
  </property>
</Properties>
</file>